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8"/>
  </p:notesMasterIdLst>
  <p:sldIdLst>
    <p:sldId id="256" r:id="rId2"/>
    <p:sldId id="257" r:id="rId3"/>
    <p:sldId id="258" r:id="rId4"/>
    <p:sldId id="259" r:id="rId5"/>
    <p:sldId id="260" r:id="rId6"/>
    <p:sldId id="288" r:id="rId7"/>
    <p:sldId id="262" r:id="rId8"/>
    <p:sldId id="289" r:id="rId9"/>
    <p:sldId id="261" r:id="rId10"/>
    <p:sldId id="290" r:id="rId11"/>
    <p:sldId id="264" r:id="rId12"/>
    <p:sldId id="265" r:id="rId13"/>
    <p:sldId id="291" r:id="rId14"/>
    <p:sldId id="292" r:id="rId15"/>
    <p:sldId id="266" r:id="rId16"/>
    <p:sldId id="268" r:id="rId17"/>
    <p:sldId id="267" r:id="rId18"/>
    <p:sldId id="269" r:id="rId19"/>
    <p:sldId id="271" r:id="rId20"/>
    <p:sldId id="270" r:id="rId21"/>
    <p:sldId id="272" r:id="rId22"/>
    <p:sldId id="273" r:id="rId23"/>
    <p:sldId id="293" r:id="rId24"/>
    <p:sldId id="274" r:id="rId25"/>
    <p:sldId id="280" r:id="rId26"/>
    <p:sldId id="286" r:id="rId27"/>
    <p:sldId id="287" r:id="rId28"/>
    <p:sldId id="275" r:id="rId29"/>
    <p:sldId id="279" r:id="rId30"/>
    <p:sldId id="276" r:id="rId31"/>
    <p:sldId id="281" r:id="rId32"/>
    <p:sldId id="282" r:id="rId33"/>
    <p:sldId id="283" r:id="rId34"/>
    <p:sldId id="263" r:id="rId35"/>
    <p:sldId id="277" r:id="rId36"/>
    <p:sldId id="27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15C4A0-FEAC-4B1F-B9AB-1BC500BEEE52}" v="13" dt="2023-04-28T01:50:03.0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903"/>
  </p:normalViewPr>
  <p:slideViewPr>
    <p:cSldViewPr snapToGrid="0">
      <p:cViewPr varScale="1">
        <p:scale>
          <a:sx n="78" d="100"/>
          <a:sy n="78" d="100"/>
        </p:scale>
        <p:origin x="850"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sampath" userId="6ff13096acf7d5b7" providerId="LiveId" clId="{EC3D5ECA-BC04-4BF0-867F-B96847E4BFF9}"/>
    <pc:docChg chg="custSel modSld">
      <pc:chgData name="Abhishek sampath" userId="6ff13096acf7d5b7" providerId="LiveId" clId="{EC3D5ECA-BC04-4BF0-867F-B96847E4BFF9}" dt="2023-04-28T16:35:15.950" v="410" actId="12"/>
      <pc:docMkLst>
        <pc:docMk/>
      </pc:docMkLst>
      <pc:sldChg chg="modSp mod">
        <pc:chgData name="Abhishek sampath" userId="6ff13096acf7d5b7" providerId="LiveId" clId="{EC3D5ECA-BC04-4BF0-867F-B96847E4BFF9}" dt="2023-04-28T16:35:15.950" v="410" actId="12"/>
        <pc:sldMkLst>
          <pc:docMk/>
          <pc:sldMk cId="3810433158" sldId="272"/>
        </pc:sldMkLst>
        <pc:spChg chg="mod">
          <ac:chgData name="Abhishek sampath" userId="6ff13096acf7d5b7" providerId="LiveId" clId="{EC3D5ECA-BC04-4BF0-867F-B96847E4BFF9}" dt="2023-04-28T16:35:15.950" v="410" actId="12"/>
          <ac:spMkLst>
            <pc:docMk/>
            <pc:sldMk cId="3810433158" sldId="272"/>
            <ac:spMk id="2" creationId="{5279F83D-A650-6462-845E-9EB546A8E29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21856-0A55-4DEC-A781-4A6A9CF8ABEB}" type="datetimeFigureOut">
              <a:rPr lang="en-US" smtClean="0"/>
              <a:t>4/28/2023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41383F-C4C7-4B37-9430-1F856D73465F}" type="slidenum">
              <a:rPr lang="en-US" smtClean="0"/>
              <a:t>‹#›</a:t>
            </a:fld>
            <a:endParaRPr lang="en-US"/>
          </a:p>
        </p:txBody>
      </p:sp>
    </p:spTree>
    <p:extLst>
      <p:ext uri="{BB962C8B-B14F-4D97-AF65-F5344CB8AC3E}">
        <p14:creationId xmlns:p14="http://schemas.microsoft.com/office/powerpoint/2010/main" val="1837547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41383F-C4C7-4B37-9430-1F856D73465F}" type="slidenum">
              <a:rPr lang="en-US" smtClean="0"/>
              <a:t>16</a:t>
            </a:fld>
            <a:endParaRPr lang="en-US"/>
          </a:p>
        </p:txBody>
      </p:sp>
    </p:spTree>
    <p:extLst>
      <p:ext uri="{BB962C8B-B14F-4D97-AF65-F5344CB8AC3E}">
        <p14:creationId xmlns:p14="http://schemas.microsoft.com/office/powerpoint/2010/main" val="18714170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4/28/2023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yuanyuwendymu/airline-delay-and-cancellation-data-2009-2018"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62B5A-6458-45C8-BC53-68249959C5A5}"/>
              </a:ext>
            </a:extLst>
          </p:cNvPr>
          <p:cNvSpPr>
            <a:spLocks noGrp="1"/>
          </p:cNvSpPr>
          <p:nvPr>
            <p:ph type="ctrTitle"/>
          </p:nvPr>
        </p:nvSpPr>
        <p:spPr/>
        <p:txBody>
          <a:bodyPr/>
          <a:lstStyle/>
          <a:p>
            <a:r>
              <a:rPr lang="en-US" dirty="0"/>
              <a:t>Flight Delay Prediction</a:t>
            </a:r>
          </a:p>
        </p:txBody>
      </p:sp>
      <p:sp>
        <p:nvSpPr>
          <p:cNvPr id="3" name="Subtitle 2">
            <a:extLst>
              <a:ext uri="{FF2B5EF4-FFF2-40B4-BE49-F238E27FC236}">
                <a16:creationId xmlns:a16="http://schemas.microsoft.com/office/drawing/2014/main" id="{4C5F35D7-D111-AC60-56B6-506CC76F4FF4}"/>
              </a:ext>
            </a:extLst>
          </p:cNvPr>
          <p:cNvSpPr>
            <a:spLocks noGrp="1"/>
          </p:cNvSpPr>
          <p:nvPr>
            <p:ph type="subTitle" idx="1"/>
          </p:nvPr>
        </p:nvSpPr>
        <p:spPr/>
        <p:txBody>
          <a:bodyPr/>
          <a:lstStyle/>
          <a:p>
            <a:r>
              <a:rPr lang="en-US" dirty="0"/>
              <a:t>-Abhishek raj sampath</a:t>
            </a:r>
          </a:p>
        </p:txBody>
      </p:sp>
    </p:spTree>
    <p:extLst>
      <p:ext uri="{BB962C8B-B14F-4D97-AF65-F5344CB8AC3E}">
        <p14:creationId xmlns:p14="http://schemas.microsoft.com/office/powerpoint/2010/main" val="1055489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83C1-5E4C-3AE6-EF2E-4713B5924A94}"/>
              </a:ext>
            </a:extLst>
          </p:cNvPr>
          <p:cNvSpPr>
            <a:spLocks noGrp="1"/>
          </p:cNvSpPr>
          <p:nvPr>
            <p:ph type="title"/>
          </p:nvPr>
        </p:nvSpPr>
        <p:spPr/>
        <p:txBody>
          <a:bodyPr/>
          <a:lstStyle/>
          <a:p>
            <a:r>
              <a:rPr lang="en-US" dirty="0"/>
              <a:t>Data Preprocessing/Cleaning </a:t>
            </a:r>
          </a:p>
        </p:txBody>
      </p:sp>
      <p:sp>
        <p:nvSpPr>
          <p:cNvPr id="3" name="Content Placeholder 2">
            <a:extLst>
              <a:ext uri="{FF2B5EF4-FFF2-40B4-BE49-F238E27FC236}">
                <a16:creationId xmlns:a16="http://schemas.microsoft.com/office/drawing/2014/main" id="{3E06D83B-097F-C17A-C979-AA07BBCED58E}"/>
              </a:ext>
            </a:extLst>
          </p:cNvPr>
          <p:cNvSpPr>
            <a:spLocks noGrp="1"/>
          </p:cNvSpPr>
          <p:nvPr>
            <p:ph idx="1"/>
          </p:nvPr>
        </p:nvSpPr>
        <p:spPr>
          <a:xfrm>
            <a:off x="685801" y="2142068"/>
            <a:ext cx="10131425" cy="866604"/>
          </a:xfrm>
        </p:spPr>
        <p:txBody>
          <a:bodyPr>
            <a:normAutofit lnSpcReduction="10000"/>
          </a:bodyPr>
          <a:lstStyle/>
          <a:p>
            <a:r>
              <a:rPr lang="en-US" b="0" i="0" dirty="0">
                <a:effectLst/>
                <a:latin typeface="-apple-system"/>
              </a:rPr>
              <a:t>These 5 are all reasons for the flights to be delayed, Almost 81% of the data corresponds to missing values and it is even across those 5 columns, and only 19% of data available. The decision is to drop these 5 columns</a:t>
            </a:r>
            <a:endParaRPr lang="en-US" dirty="0"/>
          </a:p>
        </p:txBody>
      </p:sp>
      <p:pic>
        <p:nvPicPr>
          <p:cNvPr id="5" name="Picture 4">
            <a:extLst>
              <a:ext uri="{FF2B5EF4-FFF2-40B4-BE49-F238E27FC236}">
                <a16:creationId xmlns:a16="http://schemas.microsoft.com/office/drawing/2014/main" id="{95601330-B36F-B7F1-B39B-B383B2E6C58F}"/>
              </a:ext>
            </a:extLst>
          </p:cNvPr>
          <p:cNvPicPr>
            <a:picLocks noChangeAspect="1"/>
          </p:cNvPicPr>
          <p:nvPr/>
        </p:nvPicPr>
        <p:blipFill>
          <a:blip r:embed="rId2"/>
          <a:stretch>
            <a:fillRect/>
          </a:stretch>
        </p:blipFill>
        <p:spPr>
          <a:xfrm>
            <a:off x="2239625" y="3084873"/>
            <a:ext cx="7712749" cy="3264176"/>
          </a:xfrm>
          <a:prstGeom prst="rect">
            <a:avLst/>
          </a:prstGeom>
        </p:spPr>
      </p:pic>
      <p:sp>
        <p:nvSpPr>
          <p:cNvPr id="4" name="TextBox 3">
            <a:extLst>
              <a:ext uri="{FF2B5EF4-FFF2-40B4-BE49-F238E27FC236}">
                <a16:creationId xmlns:a16="http://schemas.microsoft.com/office/drawing/2014/main" id="{8B3F96F1-556E-CB81-5BE4-CA61A7F24B7D}"/>
              </a:ext>
            </a:extLst>
          </p:cNvPr>
          <p:cNvSpPr txBox="1"/>
          <p:nvPr/>
        </p:nvSpPr>
        <p:spPr>
          <a:xfrm>
            <a:off x="5102943" y="6425250"/>
            <a:ext cx="5132438" cy="276999"/>
          </a:xfrm>
          <a:prstGeom prst="rect">
            <a:avLst/>
          </a:prstGeom>
          <a:noFill/>
        </p:spPr>
        <p:txBody>
          <a:bodyPr wrap="square" rtlCol="0">
            <a:spAutoFit/>
          </a:bodyPr>
          <a:lstStyle/>
          <a:p>
            <a:r>
              <a:rPr lang="en-US" sz="1200" dirty="0"/>
              <a:t>Fig 6. Five delay reasons </a:t>
            </a:r>
          </a:p>
        </p:txBody>
      </p:sp>
    </p:spTree>
    <p:extLst>
      <p:ext uri="{BB962C8B-B14F-4D97-AF65-F5344CB8AC3E}">
        <p14:creationId xmlns:p14="http://schemas.microsoft.com/office/powerpoint/2010/main" val="1051465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7BEAB-6C0A-98F2-1C0C-D66ADFF6974E}"/>
              </a:ext>
            </a:extLst>
          </p:cNvPr>
          <p:cNvSpPr>
            <a:spLocks noGrp="1"/>
          </p:cNvSpPr>
          <p:nvPr>
            <p:ph type="title"/>
          </p:nvPr>
        </p:nvSpPr>
        <p:spPr/>
        <p:txBody>
          <a:bodyPr/>
          <a:lstStyle/>
          <a:p>
            <a:r>
              <a:rPr lang="en-US" dirty="0"/>
              <a:t>Data Preprocessing/Cleaning</a:t>
            </a:r>
          </a:p>
        </p:txBody>
      </p:sp>
      <p:sp>
        <p:nvSpPr>
          <p:cNvPr id="3" name="Content Placeholder 2">
            <a:extLst>
              <a:ext uri="{FF2B5EF4-FFF2-40B4-BE49-F238E27FC236}">
                <a16:creationId xmlns:a16="http://schemas.microsoft.com/office/drawing/2014/main" id="{D6F58E49-2D4E-7A8C-32C4-CC264C7D2A45}"/>
              </a:ext>
            </a:extLst>
          </p:cNvPr>
          <p:cNvSpPr>
            <a:spLocks noGrp="1"/>
          </p:cNvSpPr>
          <p:nvPr>
            <p:ph idx="1"/>
          </p:nvPr>
        </p:nvSpPr>
        <p:spPr>
          <a:xfrm>
            <a:off x="685801" y="2142068"/>
            <a:ext cx="10131425" cy="1615894"/>
          </a:xfrm>
        </p:spPr>
        <p:txBody>
          <a:bodyPr/>
          <a:lstStyle/>
          <a:p>
            <a:r>
              <a:rPr lang="en-US" dirty="0">
                <a:latin typeface="-apple-system"/>
              </a:rPr>
              <a:t>After merging, we got our final data frame and we did further cleaning like removing the missing values etc.</a:t>
            </a:r>
          </a:p>
          <a:p>
            <a:r>
              <a:rPr lang="en-US" b="0" i="0" dirty="0">
                <a:effectLst/>
                <a:latin typeface="-apple-system"/>
              </a:rPr>
              <a:t>The DEP_DELAY refers to the "Departure Delay", which is the difference between DEP_TIME (Actual Departure Time) and the SCH_DEP_TIME (Scheduled Departure time), therefore, if there are no delays for the departure, then the DEP_DELAY equals 0 (zero), and this is when it ends up being a </a:t>
            </a:r>
            <a:r>
              <a:rPr lang="en-US" b="0" i="0" dirty="0" err="1">
                <a:effectLst/>
                <a:latin typeface="-apple-system"/>
              </a:rPr>
              <a:t>NaN</a:t>
            </a:r>
            <a:r>
              <a:rPr lang="en-US" b="0" i="0" dirty="0">
                <a:effectLst/>
                <a:latin typeface="-apple-system"/>
              </a:rPr>
              <a:t>.</a:t>
            </a:r>
            <a:endParaRPr lang="en-US" dirty="0">
              <a:latin typeface="-apple-system"/>
            </a:endParaRPr>
          </a:p>
        </p:txBody>
      </p:sp>
      <p:pic>
        <p:nvPicPr>
          <p:cNvPr id="5" name="Picture 4">
            <a:extLst>
              <a:ext uri="{FF2B5EF4-FFF2-40B4-BE49-F238E27FC236}">
                <a16:creationId xmlns:a16="http://schemas.microsoft.com/office/drawing/2014/main" id="{35769336-3B5F-ABE7-E76C-01EE5A9B3ACB}"/>
              </a:ext>
            </a:extLst>
          </p:cNvPr>
          <p:cNvPicPr>
            <a:picLocks noChangeAspect="1"/>
          </p:cNvPicPr>
          <p:nvPr/>
        </p:nvPicPr>
        <p:blipFill>
          <a:blip r:embed="rId2"/>
          <a:stretch>
            <a:fillRect/>
          </a:stretch>
        </p:blipFill>
        <p:spPr>
          <a:xfrm>
            <a:off x="3187659" y="4021394"/>
            <a:ext cx="5816682" cy="2113608"/>
          </a:xfrm>
          <a:prstGeom prst="rect">
            <a:avLst/>
          </a:prstGeom>
        </p:spPr>
      </p:pic>
      <p:sp>
        <p:nvSpPr>
          <p:cNvPr id="4" name="TextBox 3">
            <a:extLst>
              <a:ext uri="{FF2B5EF4-FFF2-40B4-BE49-F238E27FC236}">
                <a16:creationId xmlns:a16="http://schemas.microsoft.com/office/drawing/2014/main" id="{6B4D1F99-DB53-B572-9A63-96EAC0C27E48}"/>
              </a:ext>
            </a:extLst>
          </p:cNvPr>
          <p:cNvSpPr txBox="1"/>
          <p:nvPr/>
        </p:nvSpPr>
        <p:spPr>
          <a:xfrm>
            <a:off x="5550310" y="6122804"/>
            <a:ext cx="3746090" cy="276999"/>
          </a:xfrm>
          <a:prstGeom prst="rect">
            <a:avLst/>
          </a:prstGeom>
          <a:noFill/>
        </p:spPr>
        <p:txBody>
          <a:bodyPr wrap="square" rtlCol="0">
            <a:spAutoFit/>
          </a:bodyPr>
          <a:lstStyle/>
          <a:p>
            <a:r>
              <a:rPr lang="en-US" sz="1200" dirty="0"/>
              <a:t>Fig 7. replacing NAN</a:t>
            </a:r>
          </a:p>
        </p:txBody>
      </p:sp>
    </p:spTree>
    <p:extLst>
      <p:ext uri="{BB962C8B-B14F-4D97-AF65-F5344CB8AC3E}">
        <p14:creationId xmlns:p14="http://schemas.microsoft.com/office/powerpoint/2010/main" val="2307174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92F4D-ACE3-9F41-F476-430786B02AF9}"/>
              </a:ext>
            </a:extLst>
          </p:cNvPr>
          <p:cNvSpPr>
            <a:spLocks noGrp="1"/>
          </p:cNvSpPr>
          <p:nvPr>
            <p:ph type="title"/>
          </p:nvPr>
        </p:nvSpPr>
        <p:spPr/>
        <p:txBody>
          <a:bodyPr/>
          <a:lstStyle/>
          <a:p>
            <a:r>
              <a:rPr lang="en-US" dirty="0"/>
              <a:t>Data Preprocessing/Cleaning</a:t>
            </a:r>
          </a:p>
        </p:txBody>
      </p:sp>
      <p:sp>
        <p:nvSpPr>
          <p:cNvPr id="3" name="Content Placeholder 2">
            <a:extLst>
              <a:ext uri="{FF2B5EF4-FFF2-40B4-BE49-F238E27FC236}">
                <a16:creationId xmlns:a16="http://schemas.microsoft.com/office/drawing/2014/main" id="{D776ECB6-4831-586B-9D25-E2129A970602}"/>
              </a:ext>
            </a:extLst>
          </p:cNvPr>
          <p:cNvSpPr>
            <a:spLocks noGrp="1"/>
          </p:cNvSpPr>
          <p:nvPr>
            <p:ph idx="1"/>
          </p:nvPr>
        </p:nvSpPr>
        <p:spPr>
          <a:xfrm>
            <a:off x="685801" y="2142067"/>
            <a:ext cx="10131425" cy="1286933"/>
          </a:xfrm>
        </p:spPr>
        <p:txBody>
          <a:bodyPr/>
          <a:lstStyle/>
          <a:p>
            <a:r>
              <a:rPr lang="en-US" b="0" i="0" u="none" strike="noStrike" dirty="0">
                <a:effectLst/>
                <a:latin typeface="-apple-system"/>
              </a:rPr>
              <a:t>Time is normally a categorical and having it in the current format will give us too many columns when the hot encode is applied to them, therefore I split the time into 4 quarters of the days meaning of 6 hours each.</a:t>
            </a:r>
          </a:p>
          <a:p>
            <a:endParaRPr lang="en-US" dirty="0"/>
          </a:p>
        </p:txBody>
      </p:sp>
      <p:pic>
        <p:nvPicPr>
          <p:cNvPr id="5" name="Picture 4" descr="Table&#10;&#10;Description automatically generated">
            <a:extLst>
              <a:ext uri="{FF2B5EF4-FFF2-40B4-BE49-F238E27FC236}">
                <a16:creationId xmlns:a16="http://schemas.microsoft.com/office/drawing/2014/main" id="{9E2CD1D8-6B31-4EF7-A218-613AC5E822D9}"/>
              </a:ext>
            </a:extLst>
          </p:cNvPr>
          <p:cNvPicPr>
            <a:picLocks noChangeAspect="1"/>
          </p:cNvPicPr>
          <p:nvPr/>
        </p:nvPicPr>
        <p:blipFill rotWithShape="1">
          <a:blip r:embed="rId2"/>
          <a:srcRect t="46539" b="7154"/>
          <a:stretch/>
        </p:blipFill>
        <p:spPr>
          <a:xfrm>
            <a:off x="1033379" y="3228279"/>
            <a:ext cx="9783847" cy="2793380"/>
          </a:xfrm>
          <a:prstGeom prst="rect">
            <a:avLst/>
          </a:prstGeom>
        </p:spPr>
      </p:pic>
      <p:sp>
        <p:nvSpPr>
          <p:cNvPr id="6" name="TextBox 5">
            <a:extLst>
              <a:ext uri="{FF2B5EF4-FFF2-40B4-BE49-F238E27FC236}">
                <a16:creationId xmlns:a16="http://schemas.microsoft.com/office/drawing/2014/main" id="{75A1EFBC-DC3F-AF0D-45E4-8E4F11BC3AAF}"/>
              </a:ext>
            </a:extLst>
          </p:cNvPr>
          <p:cNvSpPr txBox="1"/>
          <p:nvPr/>
        </p:nvSpPr>
        <p:spPr>
          <a:xfrm>
            <a:off x="4505093" y="5971401"/>
            <a:ext cx="6211229" cy="276999"/>
          </a:xfrm>
          <a:prstGeom prst="rect">
            <a:avLst/>
          </a:prstGeom>
          <a:noFill/>
        </p:spPr>
        <p:txBody>
          <a:bodyPr wrap="square" rtlCol="0">
            <a:spAutoFit/>
          </a:bodyPr>
          <a:lstStyle/>
          <a:p>
            <a:r>
              <a:rPr lang="en-US" sz="1200" dirty="0"/>
              <a:t>Fig 8. Pre-processing time related columns.</a:t>
            </a:r>
          </a:p>
        </p:txBody>
      </p:sp>
    </p:spTree>
    <p:extLst>
      <p:ext uri="{BB962C8B-B14F-4D97-AF65-F5344CB8AC3E}">
        <p14:creationId xmlns:p14="http://schemas.microsoft.com/office/powerpoint/2010/main" val="2566157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E63D-3535-B98A-5420-6360636FED95}"/>
              </a:ext>
            </a:extLst>
          </p:cNvPr>
          <p:cNvSpPr>
            <a:spLocks noGrp="1"/>
          </p:cNvSpPr>
          <p:nvPr>
            <p:ph type="title"/>
          </p:nvPr>
        </p:nvSpPr>
        <p:spPr/>
        <p:txBody>
          <a:bodyPr/>
          <a:lstStyle/>
          <a:p>
            <a:r>
              <a:rPr lang="en-US" dirty="0"/>
              <a:t>Data Preprocessing/Cleaning</a:t>
            </a:r>
          </a:p>
        </p:txBody>
      </p:sp>
      <p:sp>
        <p:nvSpPr>
          <p:cNvPr id="3" name="Content Placeholder 2">
            <a:extLst>
              <a:ext uri="{FF2B5EF4-FFF2-40B4-BE49-F238E27FC236}">
                <a16:creationId xmlns:a16="http://schemas.microsoft.com/office/drawing/2014/main" id="{7EB2F0E0-D5FC-1E68-7BCA-590613E2BB58}"/>
              </a:ext>
            </a:extLst>
          </p:cNvPr>
          <p:cNvSpPr>
            <a:spLocks noGrp="1"/>
          </p:cNvSpPr>
          <p:nvPr>
            <p:ph idx="1"/>
          </p:nvPr>
        </p:nvSpPr>
        <p:spPr>
          <a:xfrm>
            <a:off x="685801" y="1784965"/>
            <a:ext cx="10131425" cy="561804"/>
          </a:xfrm>
        </p:spPr>
        <p:txBody>
          <a:bodyPr>
            <a:normAutofit fontScale="92500" lnSpcReduction="10000"/>
          </a:bodyPr>
          <a:lstStyle/>
          <a:p>
            <a:r>
              <a:rPr lang="en-US" dirty="0"/>
              <a:t>Splitting Date for the purpose of EDA. U</a:t>
            </a:r>
            <a:r>
              <a:rPr lang="en-US" b="0" i="0" dirty="0">
                <a:effectLst/>
                <a:latin typeface="-apple-system"/>
              </a:rPr>
              <a:t>sing the month values to analyze which are the best and worst months to travel in terms of delays, the numerical (int) month value is converted into the month abbreviation.</a:t>
            </a:r>
            <a:endParaRPr lang="en-US" dirty="0"/>
          </a:p>
        </p:txBody>
      </p:sp>
      <p:pic>
        <p:nvPicPr>
          <p:cNvPr id="7" name="Picture 6">
            <a:extLst>
              <a:ext uri="{FF2B5EF4-FFF2-40B4-BE49-F238E27FC236}">
                <a16:creationId xmlns:a16="http://schemas.microsoft.com/office/drawing/2014/main" id="{B4CEB52F-6721-DB59-42E0-E3485E9B4086}"/>
              </a:ext>
            </a:extLst>
          </p:cNvPr>
          <p:cNvPicPr>
            <a:picLocks noChangeAspect="1"/>
          </p:cNvPicPr>
          <p:nvPr/>
        </p:nvPicPr>
        <p:blipFill>
          <a:blip r:embed="rId2"/>
          <a:stretch>
            <a:fillRect/>
          </a:stretch>
        </p:blipFill>
        <p:spPr>
          <a:xfrm>
            <a:off x="2861389" y="2346769"/>
            <a:ext cx="5908985" cy="3248239"/>
          </a:xfrm>
          <a:prstGeom prst="rect">
            <a:avLst/>
          </a:prstGeom>
        </p:spPr>
      </p:pic>
      <p:pic>
        <p:nvPicPr>
          <p:cNvPr id="9" name="Picture 8">
            <a:extLst>
              <a:ext uri="{FF2B5EF4-FFF2-40B4-BE49-F238E27FC236}">
                <a16:creationId xmlns:a16="http://schemas.microsoft.com/office/drawing/2014/main" id="{324E3364-C1C9-E8C2-85DF-A3BCB6C50314}"/>
              </a:ext>
            </a:extLst>
          </p:cNvPr>
          <p:cNvPicPr>
            <a:picLocks noChangeAspect="1"/>
          </p:cNvPicPr>
          <p:nvPr/>
        </p:nvPicPr>
        <p:blipFill>
          <a:blip r:embed="rId3"/>
          <a:stretch>
            <a:fillRect/>
          </a:stretch>
        </p:blipFill>
        <p:spPr>
          <a:xfrm>
            <a:off x="2861389" y="5595008"/>
            <a:ext cx="5908985" cy="665571"/>
          </a:xfrm>
          <a:prstGeom prst="rect">
            <a:avLst/>
          </a:prstGeom>
        </p:spPr>
      </p:pic>
      <p:sp>
        <p:nvSpPr>
          <p:cNvPr id="4" name="TextBox 3">
            <a:extLst>
              <a:ext uri="{FF2B5EF4-FFF2-40B4-BE49-F238E27FC236}">
                <a16:creationId xmlns:a16="http://schemas.microsoft.com/office/drawing/2014/main" id="{F0C23D01-E334-F3A3-CAD6-C30698E5779D}"/>
              </a:ext>
            </a:extLst>
          </p:cNvPr>
          <p:cNvSpPr txBox="1"/>
          <p:nvPr/>
        </p:nvSpPr>
        <p:spPr>
          <a:xfrm>
            <a:off x="4503174" y="6248400"/>
            <a:ext cx="4434349" cy="276999"/>
          </a:xfrm>
          <a:prstGeom prst="rect">
            <a:avLst/>
          </a:prstGeom>
          <a:noFill/>
        </p:spPr>
        <p:txBody>
          <a:bodyPr wrap="square" rtlCol="0">
            <a:spAutoFit/>
          </a:bodyPr>
          <a:lstStyle/>
          <a:p>
            <a:r>
              <a:rPr lang="en-US" sz="1200" dirty="0"/>
              <a:t>Fig 9. Splitting Data for the purpose of EDA</a:t>
            </a:r>
          </a:p>
        </p:txBody>
      </p:sp>
    </p:spTree>
    <p:extLst>
      <p:ext uri="{BB962C8B-B14F-4D97-AF65-F5344CB8AC3E}">
        <p14:creationId xmlns:p14="http://schemas.microsoft.com/office/powerpoint/2010/main" val="614239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52111-F12B-450C-3AA4-760F800F0F18}"/>
              </a:ext>
            </a:extLst>
          </p:cNvPr>
          <p:cNvSpPr>
            <a:spLocks noGrp="1"/>
          </p:cNvSpPr>
          <p:nvPr>
            <p:ph type="title"/>
          </p:nvPr>
        </p:nvSpPr>
        <p:spPr/>
        <p:txBody>
          <a:bodyPr/>
          <a:lstStyle/>
          <a:p>
            <a:r>
              <a:rPr lang="en-US" dirty="0"/>
              <a:t>Data Preprocessing/Cleaning</a:t>
            </a:r>
          </a:p>
        </p:txBody>
      </p:sp>
      <p:sp>
        <p:nvSpPr>
          <p:cNvPr id="3" name="Content Placeholder 2">
            <a:extLst>
              <a:ext uri="{FF2B5EF4-FFF2-40B4-BE49-F238E27FC236}">
                <a16:creationId xmlns:a16="http://schemas.microsoft.com/office/drawing/2014/main" id="{7EE003B4-7603-DDE8-9935-BD478B59421D}"/>
              </a:ext>
            </a:extLst>
          </p:cNvPr>
          <p:cNvSpPr>
            <a:spLocks noGrp="1"/>
          </p:cNvSpPr>
          <p:nvPr>
            <p:ph idx="1"/>
          </p:nvPr>
        </p:nvSpPr>
        <p:spPr>
          <a:xfrm>
            <a:off x="685801" y="2142068"/>
            <a:ext cx="10131425" cy="719120"/>
          </a:xfrm>
        </p:spPr>
        <p:txBody>
          <a:bodyPr/>
          <a:lstStyle/>
          <a:p>
            <a:r>
              <a:rPr lang="en-US" dirty="0"/>
              <a:t>Giving the </a:t>
            </a:r>
            <a:r>
              <a:rPr lang="en-US" b="0" i="0" dirty="0">
                <a:effectLst/>
                <a:latin typeface="-apple-system"/>
              </a:rPr>
              <a:t>FLIGHT_STATUS column binary values for the purpose of modelling, 0 for flights that arrive either earlier or on time, and a 1 for flights that are delayed.</a:t>
            </a:r>
            <a:endParaRPr lang="en-US" dirty="0"/>
          </a:p>
        </p:txBody>
      </p:sp>
      <p:pic>
        <p:nvPicPr>
          <p:cNvPr id="5" name="Picture 4">
            <a:extLst>
              <a:ext uri="{FF2B5EF4-FFF2-40B4-BE49-F238E27FC236}">
                <a16:creationId xmlns:a16="http://schemas.microsoft.com/office/drawing/2014/main" id="{C64D2187-C23B-3D33-3352-E0C314C70C52}"/>
              </a:ext>
            </a:extLst>
          </p:cNvPr>
          <p:cNvPicPr>
            <a:picLocks noChangeAspect="1"/>
          </p:cNvPicPr>
          <p:nvPr/>
        </p:nvPicPr>
        <p:blipFill>
          <a:blip r:embed="rId2"/>
          <a:stretch>
            <a:fillRect/>
          </a:stretch>
        </p:blipFill>
        <p:spPr>
          <a:xfrm>
            <a:off x="2461464" y="3169345"/>
            <a:ext cx="7269072" cy="2810072"/>
          </a:xfrm>
          <a:prstGeom prst="rect">
            <a:avLst/>
          </a:prstGeom>
        </p:spPr>
      </p:pic>
      <p:sp>
        <p:nvSpPr>
          <p:cNvPr id="4" name="TextBox 3">
            <a:extLst>
              <a:ext uri="{FF2B5EF4-FFF2-40B4-BE49-F238E27FC236}">
                <a16:creationId xmlns:a16="http://schemas.microsoft.com/office/drawing/2014/main" id="{74F3C5FF-EF69-9789-A150-41B49E9791AE}"/>
              </a:ext>
            </a:extLst>
          </p:cNvPr>
          <p:cNvSpPr txBox="1"/>
          <p:nvPr/>
        </p:nvSpPr>
        <p:spPr>
          <a:xfrm>
            <a:off x="4680155" y="5979417"/>
            <a:ext cx="4768645" cy="276999"/>
          </a:xfrm>
          <a:prstGeom prst="rect">
            <a:avLst/>
          </a:prstGeom>
          <a:noFill/>
        </p:spPr>
        <p:txBody>
          <a:bodyPr wrap="square" rtlCol="0">
            <a:spAutoFit/>
          </a:bodyPr>
          <a:lstStyle/>
          <a:p>
            <a:r>
              <a:rPr lang="en-US" sz="1200" dirty="0"/>
              <a:t>Fig 10. Assigning Binary Values for </a:t>
            </a:r>
            <a:r>
              <a:rPr lang="en-US" sz="1200" dirty="0" err="1"/>
              <a:t>Arr_delay</a:t>
            </a:r>
            <a:endParaRPr lang="en-US" sz="1200" dirty="0"/>
          </a:p>
        </p:txBody>
      </p:sp>
    </p:spTree>
    <p:extLst>
      <p:ext uri="{BB962C8B-B14F-4D97-AF65-F5344CB8AC3E}">
        <p14:creationId xmlns:p14="http://schemas.microsoft.com/office/powerpoint/2010/main" val="1434047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53" name="Rectangle 7">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DB8A41-B651-831B-486D-2C491FA459A9}"/>
              </a:ext>
            </a:extLst>
          </p:cNvPr>
          <p:cNvSpPr>
            <a:spLocks noGrp="1"/>
          </p:cNvSpPr>
          <p:nvPr>
            <p:ph type="title"/>
          </p:nvPr>
        </p:nvSpPr>
        <p:spPr>
          <a:xfrm>
            <a:off x="685801" y="533400"/>
            <a:ext cx="10820400" cy="1177092"/>
          </a:xfrm>
        </p:spPr>
        <p:txBody>
          <a:bodyPr anchor="b">
            <a:normAutofit/>
          </a:bodyPr>
          <a:lstStyle/>
          <a:p>
            <a:pPr algn="ctr"/>
            <a:r>
              <a:rPr lang="en-US" sz="4400"/>
              <a:t>Data Preprocessing/Cleaning</a:t>
            </a:r>
          </a:p>
        </p:txBody>
      </p:sp>
      <p:cxnSp>
        <p:nvCxnSpPr>
          <p:cNvPr id="54" name="Straight Connector 9">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7B7D3181-4D8E-B996-8883-11876342DB3A}"/>
              </a:ext>
            </a:extLst>
          </p:cNvPr>
          <p:cNvSpPr>
            <a:spLocks noGrp="1"/>
          </p:cNvSpPr>
          <p:nvPr>
            <p:ph idx="1"/>
          </p:nvPr>
        </p:nvSpPr>
        <p:spPr>
          <a:xfrm>
            <a:off x="685801" y="2243892"/>
            <a:ext cx="10820400" cy="3547308"/>
          </a:xfrm>
        </p:spPr>
        <p:txBody>
          <a:bodyPr anchor="t">
            <a:normAutofit/>
          </a:bodyPr>
          <a:lstStyle/>
          <a:p>
            <a:pPr>
              <a:lnSpc>
                <a:spcPct val="90000"/>
              </a:lnSpc>
            </a:pPr>
            <a:r>
              <a:rPr lang="en-US" sz="1700" dirty="0"/>
              <a:t>The second part of Data pre-processing focuses on the EDA. Since, the dataset is very large, only top 20 cities were taken into account.</a:t>
            </a:r>
          </a:p>
          <a:p>
            <a:pPr>
              <a:lnSpc>
                <a:spcPct val="90000"/>
              </a:lnSpc>
            </a:pPr>
            <a:r>
              <a:rPr lang="en-US" sz="1700" dirty="0"/>
              <a:t>In order to do this, the “DEST” column was used as a categorical column. </a:t>
            </a:r>
            <a:r>
              <a:rPr lang="en-US" sz="1700" b="0" i="0" u="none" strike="noStrike" dirty="0">
                <a:effectLst/>
                <a:latin typeface="-apple-system"/>
              </a:rPr>
              <a:t>The hot encoding will then be done for this 20 instead of all the total destinations.</a:t>
            </a:r>
          </a:p>
          <a:p>
            <a:pPr>
              <a:lnSpc>
                <a:spcPct val="90000"/>
              </a:lnSpc>
            </a:pPr>
            <a:r>
              <a:rPr lang="en-US" sz="1700" dirty="0">
                <a:latin typeface="-apple-system"/>
              </a:rPr>
              <a:t>Once the </a:t>
            </a:r>
            <a:r>
              <a:rPr lang="en-US" sz="1700" dirty="0" err="1">
                <a:latin typeface="-apple-system"/>
              </a:rPr>
              <a:t>numpy</a:t>
            </a:r>
            <a:r>
              <a:rPr lang="en-US" sz="1700" dirty="0">
                <a:latin typeface="-apple-system"/>
              </a:rPr>
              <a:t> array for the top 20 cities was obtained, it was then converted to a list using the “.</a:t>
            </a:r>
            <a:r>
              <a:rPr lang="en-US" sz="1700" dirty="0" err="1">
                <a:latin typeface="-apple-system"/>
              </a:rPr>
              <a:t>tolist</a:t>
            </a:r>
            <a:r>
              <a:rPr lang="en-US" sz="1700" dirty="0">
                <a:latin typeface="-apple-system"/>
              </a:rPr>
              <a:t>()” function.</a:t>
            </a:r>
          </a:p>
          <a:p>
            <a:pPr>
              <a:lnSpc>
                <a:spcPct val="90000"/>
              </a:lnSpc>
            </a:pPr>
            <a:r>
              <a:rPr lang="en-US" sz="1700" dirty="0">
                <a:latin typeface="-apple-system"/>
              </a:rPr>
              <a:t>This list was then used </a:t>
            </a:r>
            <a:r>
              <a:rPr lang="en-US" sz="1700" b="0" i="0" u="none" strike="noStrike" dirty="0">
                <a:effectLst/>
                <a:latin typeface="-apple-system"/>
              </a:rPr>
              <a:t>to filter the main </a:t>
            </a:r>
            <a:r>
              <a:rPr lang="en-US" sz="1700" b="0" i="0" u="none" strike="noStrike" dirty="0" err="1">
                <a:effectLst/>
                <a:latin typeface="-apple-system"/>
              </a:rPr>
              <a:t>dataframe</a:t>
            </a:r>
            <a:r>
              <a:rPr lang="en-US" sz="1700" b="0" i="0" u="none" strike="noStrike" dirty="0">
                <a:effectLst/>
                <a:latin typeface="-apple-system"/>
              </a:rPr>
              <a:t> (</a:t>
            </a:r>
            <a:r>
              <a:rPr lang="en-US" sz="1700" b="0" i="0" u="none" strike="noStrike" dirty="0" err="1">
                <a:effectLst/>
                <a:latin typeface="-apple-system"/>
              </a:rPr>
              <a:t>df</a:t>
            </a:r>
            <a:r>
              <a:rPr lang="en-US" sz="1700" b="0" i="0" u="none" strike="noStrike" dirty="0">
                <a:effectLst/>
                <a:latin typeface="-apple-system"/>
              </a:rPr>
              <a:t>) and create a new one called </a:t>
            </a:r>
            <a:r>
              <a:rPr lang="en-US" sz="1700" b="0" i="0" u="none" strike="noStrike" dirty="0" err="1">
                <a:effectLst/>
                <a:latin typeface="-apple-system"/>
              </a:rPr>
              <a:t>dfm</a:t>
            </a:r>
            <a:r>
              <a:rPr lang="en-US" sz="1700" b="0" i="0" u="none" strike="noStrike" dirty="0">
                <a:effectLst/>
                <a:latin typeface="-apple-system"/>
              </a:rPr>
              <a:t> which stands for "</a:t>
            </a:r>
            <a:r>
              <a:rPr lang="en-US" sz="1700" b="0" i="0" u="none" strike="noStrike" dirty="0" err="1">
                <a:effectLst/>
                <a:latin typeface="-apple-system"/>
              </a:rPr>
              <a:t>datafame</a:t>
            </a:r>
            <a:r>
              <a:rPr lang="en-US" sz="1700" b="0" i="0" u="none" strike="noStrike" dirty="0">
                <a:effectLst/>
                <a:latin typeface="-apple-system"/>
              </a:rPr>
              <a:t> for modeling”.</a:t>
            </a:r>
          </a:p>
          <a:p>
            <a:pPr>
              <a:lnSpc>
                <a:spcPct val="90000"/>
              </a:lnSpc>
            </a:pPr>
            <a:r>
              <a:rPr lang="en-US" sz="1700" dirty="0">
                <a:latin typeface="-apple-system"/>
              </a:rPr>
              <a:t>Once the values in the new data frame matched the list we created, it was verified that the values of the top 20 cities are unique.</a:t>
            </a:r>
          </a:p>
          <a:p>
            <a:pPr>
              <a:lnSpc>
                <a:spcPct val="90000"/>
              </a:lnSpc>
            </a:pPr>
            <a:r>
              <a:rPr lang="en-US" sz="1700" dirty="0">
                <a:latin typeface="-apple-system"/>
              </a:rPr>
              <a:t>Now, the dataset was reduced from 7.07 million rows to 4 million as only top 20 cities were considered.</a:t>
            </a:r>
          </a:p>
        </p:txBody>
      </p:sp>
    </p:spTree>
    <p:extLst>
      <p:ext uri="{BB962C8B-B14F-4D97-AF65-F5344CB8AC3E}">
        <p14:creationId xmlns:p14="http://schemas.microsoft.com/office/powerpoint/2010/main" val="561572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143F2FE0-53FF-2A8C-E501-BB5193BDC85D}"/>
              </a:ext>
            </a:extLst>
          </p:cNvPr>
          <p:cNvPicPr>
            <a:picLocks noChangeAspect="1"/>
          </p:cNvPicPr>
          <p:nvPr/>
        </p:nvPicPr>
        <p:blipFill rotWithShape="1">
          <a:blip r:embed="rId3"/>
          <a:srcRect l="9804" t="12395" r="8130" b="1751"/>
          <a:stretch/>
        </p:blipFill>
        <p:spPr>
          <a:xfrm>
            <a:off x="365586" y="367990"/>
            <a:ext cx="5321100" cy="4014439"/>
          </a:xfrm>
          <a:prstGeom prst="rect">
            <a:avLst/>
          </a:prstGeom>
        </p:spPr>
      </p:pic>
      <p:pic>
        <p:nvPicPr>
          <p:cNvPr id="5" name="Picture 4" descr="Chart, bar chart&#10;&#10;Description automatically generated">
            <a:extLst>
              <a:ext uri="{FF2B5EF4-FFF2-40B4-BE49-F238E27FC236}">
                <a16:creationId xmlns:a16="http://schemas.microsoft.com/office/drawing/2014/main" id="{28AF21F4-B580-E5F2-B488-2D0B6754BB13}"/>
              </a:ext>
            </a:extLst>
          </p:cNvPr>
          <p:cNvPicPr>
            <a:picLocks noChangeAspect="1"/>
          </p:cNvPicPr>
          <p:nvPr/>
        </p:nvPicPr>
        <p:blipFill rotWithShape="1">
          <a:blip r:embed="rId4"/>
          <a:srcRect l="9517" t="10789" r="7699" b="10244"/>
          <a:stretch/>
        </p:blipFill>
        <p:spPr>
          <a:xfrm>
            <a:off x="6006790" y="2743200"/>
            <a:ext cx="5499042" cy="3668751"/>
          </a:xfrm>
          <a:prstGeom prst="rect">
            <a:avLst/>
          </a:prstGeom>
        </p:spPr>
      </p:pic>
      <p:sp>
        <p:nvSpPr>
          <p:cNvPr id="6" name="TextBox 5">
            <a:extLst>
              <a:ext uri="{FF2B5EF4-FFF2-40B4-BE49-F238E27FC236}">
                <a16:creationId xmlns:a16="http://schemas.microsoft.com/office/drawing/2014/main" id="{5D23D00A-7D91-0D60-3B6A-7A521356C10E}"/>
              </a:ext>
            </a:extLst>
          </p:cNvPr>
          <p:cNvSpPr txBox="1"/>
          <p:nvPr/>
        </p:nvSpPr>
        <p:spPr>
          <a:xfrm>
            <a:off x="1643385" y="4382429"/>
            <a:ext cx="2765502" cy="276999"/>
          </a:xfrm>
          <a:prstGeom prst="rect">
            <a:avLst/>
          </a:prstGeom>
          <a:noFill/>
        </p:spPr>
        <p:txBody>
          <a:bodyPr wrap="square" rtlCol="0">
            <a:spAutoFit/>
          </a:bodyPr>
          <a:lstStyle/>
          <a:p>
            <a:r>
              <a:rPr lang="en-US" sz="1200" dirty="0"/>
              <a:t>Fig 11. Total number of flights per Airline</a:t>
            </a:r>
          </a:p>
        </p:txBody>
      </p:sp>
      <p:sp>
        <p:nvSpPr>
          <p:cNvPr id="7" name="TextBox 6">
            <a:extLst>
              <a:ext uri="{FF2B5EF4-FFF2-40B4-BE49-F238E27FC236}">
                <a16:creationId xmlns:a16="http://schemas.microsoft.com/office/drawing/2014/main" id="{132F59C5-3DFB-0745-BC43-B54F8D98791E}"/>
              </a:ext>
            </a:extLst>
          </p:cNvPr>
          <p:cNvSpPr txBox="1"/>
          <p:nvPr/>
        </p:nvSpPr>
        <p:spPr>
          <a:xfrm>
            <a:off x="7738946" y="2466201"/>
            <a:ext cx="2899317" cy="276999"/>
          </a:xfrm>
          <a:prstGeom prst="rect">
            <a:avLst/>
          </a:prstGeom>
          <a:noFill/>
        </p:spPr>
        <p:txBody>
          <a:bodyPr wrap="square" rtlCol="0">
            <a:spAutoFit/>
          </a:bodyPr>
          <a:lstStyle/>
          <a:p>
            <a:r>
              <a:rPr lang="en-US" sz="1200" dirty="0"/>
              <a:t>Fig 12. Average arrival delay by airline</a:t>
            </a:r>
          </a:p>
        </p:txBody>
      </p:sp>
      <p:sp>
        <p:nvSpPr>
          <p:cNvPr id="2" name="TextBox 1">
            <a:extLst>
              <a:ext uri="{FF2B5EF4-FFF2-40B4-BE49-F238E27FC236}">
                <a16:creationId xmlns:a16="http://schemas.microsoft.com/office/drawing/2014/main" id="{9558C67A-E4F6-C36B-613E-600B6F512BC2}"/>
              </a:ext>
            </a:extLst>
          </p:cNvPr>
          <p:cNvSpPr txBox="1"/>
          <p:nvPr/>
        </p:nvSpPr>
        <p:spPr>
          <a:xfrm>
            <a:off x="1643385" y="4659428"/>
            <a:ext cx="3382297" cy="461665"/>
          </a:xfrm>
          <a:prstGeom prst="rect">
            <a:avLst/>
          </a:prstGeom>
          <a:noFill/>
        </p:spPr>
        <p:txBody>
          <a:bodyPr wrap="square" rtlCol="0">
            <a:spAutoFit/>
          </a:bodyPr>
          <a:lstStyle/>
          <a:p>
            <a:r>
              <a:rPr lang="en-US" sz="1200" dirty="0"/>
              <a:t>The measure of X- axis is Airline names and </a:t>
            </a:r>
          </a:p>
          <a:p>
            <a:r>
              <a:rPr lang="en-US" sz="1200" dirty="0"/>
              <a:t>Y-axis is percentage of Number of  flights</a:t>
            </a:r>
          </a:p>
        </p:txBody>
      </p:sp>
      <p:sp>
        <p:nvSpPr>
          <p:cNvPr id="4" name="TextBox 3">
            <a:extLst>
              <a:ext uri="{FF2B5EF4-FFF2-40B4-BE49-F238E27FC236}">
                <a16:creationId xmlns:a16="http://schemas.microsoft.com/office/drawing/2014/main" id="{FD91D2FB-FE56-CE78-A7AD-7C68AFC18F19}"/>
              </a:ext>
            </a:extLst>
          </p:cNvPr>
          <p:cNvSpPr txBox="1"/>
          <p:nvPr/>
        </p:nvSpPr>
        <p:spPr>
          <a:xfrm>
            <a:off x="7738946" y="1959765"/>
            <a:ext cx="2998598" cy="461665"/>
          </a:xfrm>
          <a:prstGeom prst="rect">
            <a:avLst/>
          </a:prstGeom>
          <a:noFill/>
        </p:spPr>
        <p:txBody>
          <a:bodyPr wrap="square" rtlCol="0">
            <a:spAutoFit/>
          </a:bodyPr>
          <a:lstStyle/>
          <a:p>
            <a:r>
              <a:rPr lang="en-US" sz="1200" dirty="0"/>
              <a:t>The measure of X- axis is Average delay by Airline in minutes and Y-axis is Airline names </a:t>
            </a:r>
          </a:p>
        </p:txBody>
      </p:sp>
    </p:spTree>
    <p:extLst>
      <p:ext uri="{BB962C8B-B14F-4D97-AF65-F5344CB8AC3E}">
        <p14:creationId xmlns:p14="http://schemas.microsoft.com/office/powerpoint/2010/main" val="4285197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06EF1-BDEF-2AF6-FA4F-FF08910E7FFA}"/>
              </a:ext>
            </a:extLst>
          </p:cNvPr>
          <p:cNvSpPr>
            <a:spLocks noGrp="1"/>
          </p:cNvSpPr>
          <p:nvPr>
            <p:ph type="title"/>
          </p:nvPr>
        </p:nvSpPr>
        <p:spPr/>
        <p:txBody>
          <a:bodyPr/>
          <a:lstStyle/>
          <a:p>
            <a:endParaRPr lang="en-US" dirty="0"/>
          </a:p>
        </p:txBody>
      </p:sp>
      <p:pic>
        <p:nvPicPr>
          <p:cNvPr id="5" name="Content Placeholder 4" descr="Chart, bar chart&#10;&#10;Description automatically generated">
            <a:extLst>
              <a:ext uri="{FF2B5EF4-FFF2-40B4-BE49-F238E27FC236}">
                <a16:creationId xmlns:a16="http://schemas.microsoft.com/office/drawing/2014/main" id="{FA59E7DC-0B41-2759-4151-B4AAF7F6B491}"/>
              </a:ext>
            </a:extLst>
          </p:cNvPr>
          <p:cNvPicPr>
            <a:picLocks noGrp="1" noChangeAspect="1"/>
          </p:cNvPicPr>
          <p:nvPr>
            <p:ph idx="1"/>
          </p:nvPr>
        </p:nvPicPr>
        <p:blipFill rotWithShape="1">
          <a:blip r:embed="rId2"/>
          <a:srcRect l="8413" t="9458" r="6990"/>
          <a:stretch/>
        </p:blipFill>
        <p:spPr>
          <a:xfrm>
            <a:off x="278780" y="254310"/>
            <a:ext cx="5416331" cy="3623113"/>
          </a:xfrm>
        </p:spPr>
      </p:pic>
      <p:pic>
        <p:nvPicPr>
          <p:cNvPr id="7" name="Picture 6" descr="Chart, bar chart&#10;&#10;Description automatically generated">
            <a:extLst>
              <a:ext uri="{FF2B5EF4-FFF2-40B4-BE49-F238E27FC236}">
                <a16:creationId xmlns:a16="http://schemas.microsoft.com/office/drawing/2014/main" id="{BB468257-1F06-9A84-25B0-8FE6CF6D2C87}"/>
              </a:ext>
            </a:extLst>
          </p:cNvPr>
          <p:cNvPicPr>
            <a:picLocks noChangeAspect="1"/>
          </p:cNvPicPr>
          <p:nvPr/>
        </p:nvPicPr>
        <p:blipFill rotWithShape="1">
          <a:blip r:embed="rId3"/>
          <a:srcRect l="9844" t="8494" r="7126"/>
          <a:stretch/>
        </p:blipFill>
        <p:spPr>
          <a:xfrm>
            <a:off x="5924743" y="2451409"/>
            <a:ext cx="5841232" cy="4023500"/>
          </a:xfrm>
          <a:prstGeom prst="rect">
            <a:avLst/>
          </a:prstGeom>
        </p:spPr>
      </p:pic>
      <p:sp>
        <p:nvSpPr>
          <p:cNvPr id="8" name="TextBox 7">
            <a:extLst>
              <a:ext uri="{FF2B5EF4-FFF2-40B4-BE49-F238E27FC236}">
                <a16:creationId xmlns:a16="http://schemas.microsoft.com/office/drawing/2014/main" id="{79276333-32DB-4EDD-9F5E-4438DA19D181}"/>
              </a:ext>
            </a:extLst>
          </p:cNvPr>
          <p:cNvSpPr txBox="1"/>
          <p:nvPr/>
        </p:nvSpPr>
        <p:spPr>
          <a:xfrm>
            <a:off x="1962614" y="3851919"/>
            <a:ext cx="3345366" cy="276999"/>
          </a:xfrm>
          <a:prstGeom prst="rect">
            <a:avLst/>
          </a:prstGeom>
          <a:noFill/>
        </p:spPr>
        <p:txBody>
          <a:bodyPr wrap="square" rtlCol="0">
            <a:spAutoFit/>
          </a:bodyPr>
          <a:lstStyle/>
          <a:p>
            <a:r>
              <a:rPr lang="en-US" sz="1200" dirty="0"/>
              <a:t>Fig 13. Total delayed flights by Airline</a:t>
            </a:r>
          </a:p>
        </p:txBody>
      </p:sp>
      <p:sp>
        <p:nvSpPr>
          <p:cNvPr id="9" name="TextBox 8">
            <a:extLst>
              <a:ext uri="{FF2B5EF4-FFF2-40B4-BE49-F238E27FC236}">
                <a16:creationId xmlns:a16="http://schemas.microsoft.com/office/drawing/2014/main" id="{5EA336F1-DD12-A47A-A6CE-814C3CCA6AE0}"/>
              </a:ext>
            </a:extLst>
          </p:cNvPr>
          <p:cNvSpPr txBox="1"/>
          <p:nvPr/>
        </p:nvSpPr>
        <p:spPr>
          <a:xfrm>
            <a:off x="7694342" y="2174410"/>
            <a:ext cx="3323606" cy="276999"/>
          </a:xfrm>
          <a:prstGeom prst="rect">
            <a:avLst/>
          </a:prstGeom>
          <a:noFill/>
        </p:spPr>
        <p:txBody>
          <a:bodyPr wrap="square" rtlCol="0">
            <a:spAutoFit/>
          </a:bodyPr>
          <a:lstStyle/>
          <a:p>
            <a:r>
              <a:rPr lang="en-US" sz="1200" dirty="0"/>
              <a:t>Fig 14. Percentage of delayed flights by Airline</a:t>
            </a:r>
          </a:p>
        </p:txBody>
      </p:sp>
      <p:sp>
        <p:nvSpPr>
          <p:cNvPr id="4" name="TextBox 3">
            <a:extLst>
              <a:ext uri="{FF2B5EF4-FFF2-40B4-BE49-F238E27FC236}">
                <a16:creationId xmlns:a16="http://schemas.microsoft.com/office/drawing/2014/main" id="{90651D61-03A0-88A4-E3F5-983A08C603F3}"/>
              </a:ext>
            </a:extLst>
          </p:cNvPr>
          <p:cNvSpPr txBox="1"/>
          <p:nvPr/>
        </p:nvSpPr>
        <p:spPr>
          <a:xfrm>
            <a:off x="1962614" y="4128918"/>
            <a:ext cx="3156154" cy="461665"/>
          </a:xfrm>
          <a:prstGeom prst="rect">
            <a:avLst/>
          </a:prstGeom>
          <a:noFill/>
        </p:spPr>
        <p:txBody>
          <a:bodyPr wrap="square" rtlCol="0">
            <a:spAutoFit/>
          </a:bodyPr>
          <a:lstStyle/>
          <a:p>
            <a:r>
              <a:rPr lang="en-US" sz="1200" dirty="0"/>
              <a:t>The measure of X-axis is Airline Names and Y- axis is Total number of flights.</a:t>
            </a:r>
          </a:p>
        </p:txBody>
      </p:sp>
      <p:sp>
        <p:nvSpPr>
          <p:cNvPr id="6" name="TextBox 5">
            <a:extLst>
              <a:ext uri="{FF2B5EF4-FFF2-40B4-BE49-F238E27FC236}">
                <a16:creationId xmlns:a16="http://schemas.microsoft.com/office/drawing/2014/main" id="{A1EA907E-1204-5DAB-5F0B-3793D56F18EC}"/>
              </a:ext>
            </a:extLst>
          </p:cNvPr>
          <p:cNvSpPr txBox="1"/>
          <p:nvPr/>
        </p:nvSpPr>
        <p:spPr>
          <a:xfrm>
            <a:off x="7694342" y="1660406"/>
            <a:ext cx="3323606" cy="461665"/>
          </a:xfrm>
          <a:prstGeom prst="rect">
            <a:avLst/>
          </a:prstGeom>
          <a:noFill/>
        </p:spPr>
        <p:txBody>
          <a:bodyPr wrap="square" rtlCol="0">
            <a:spAutoFit/>
          </a:bodyPr>
          <a:lstStyle/>
          <a:p>
            <a:r>
              <a:rPr lang="en-US" sz="1200" dirty="0"/>
              <a:t>The measure of X-axis is Airline Names and Y- axis is Percentage of delayed flights by Airline</a:t>
            </a:r>
          </a:p>
        </p:txBody>
      </p:sp>
    </p:spTree>
    <p:extLst>
      <p:ext uri="{BB962C8B-B14F-4D97-AF65-F5344CB8AC3E}">
        <p14:creationId xmlns:p14="http://schemas.microsoft.com/office/powerpoint/2010/main" val="3078284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CE44C3CF-EAC9-965D-7226-330AEB481077}"/>
              </a:ext>
            </a:extLst>
          </p:cNvPr>
          <p:cNvPicPr>
            <a:picLocks noChangeAspect="1"/>
          </p:cNvPicPr>
          <p:nvPr/>
        </p:nvPicPr>
        <p:blipFill rotWithShape="1">
          <a:blip r:embed="rId2"/>
          <a:srcRect l="8370" t="9641" r="7126" b="5653"/>
          <a:stretch/>
        </p:blipFill>
        <p:spPr>
          <a:xfrm>
            <a:off x="323386" y="289931"/>
            <a:ext cx="5233094" cy="3278459"/>
          </a:xfrm>
          <a:prstGeom prst="rect">
            <a:avLst/>
          </a:prstGeom>
        </p:spPr>
      </p:pic>
      <p:pic>
        <p:nvPicPr>
          <p:cNvPr id="5" name="Picture 4" descr="Chart, bar chart&#10;&#10;Description automatically generated">
            <a:extLst>
              <a:ext uri="{FF2B5EF4-FFF2-40B4-BE49-F238E27FC236}">
                <a16:creationId xmlns:a16="http://schemas.microsoft.com/office/drawing/2014/main" id="{FE553B2D-C9EA-C26E-73FB-81065D2B3665}"/>
              </a:ext>
            </a:extLst>
          </p:cNvPr>
          <p:cNvPicPr>
            <a:picLocks noChangeAspect="1"/>
          </p:cNvPicPr>
          <p:nvPr/>
        </p:nvPicPr>
        <p:blipFill rotWithShape="1">
          <a:blip r:embed="rId3"/>
          <a:srcRect l="9804" t="9641" r="7413" b="7260"/>
          <a:stretch/>
        </p:blipFill>
        <p:spPr>
          <a:xfrm>
            <a:off x="5787483" y="2653991"/>
            <a:ext cx="6081131" cy="3815200"/>
          </a:xfrm>
          <a:prstGeom prst="rect">
            <a:avLst/>
          </a:prstGeom>
        </p:spPr>
      </p:pic>
      <p:sp>
        <p:nvSpPr>
          <p:cNvPr id="6" name="TextBox 5">
            <a:extLst>
              <a:ext uri="{FF2B5EF4-FFF2-40B4-BE49-F238E27FC236}">
                <a16:creationId xmlns:a16="http://schemas.microsoft.com/office/drawing/2014/main" id="{D7269C73-56D1-C204-923D-91E229C7E260}"/>
              </a:ext>
            </a:extLst>
          </p:cNvPr>
          <p:cNvSpPr txBox="1"/>
          <p:nvPr/>
        </p:nvSpPr>
        <p:spPr>
          <a:xfrm>
            <a:off x="1025912" y="3568390"/>
            <a:ext cx="4270917" cy="276999"/>
          </a:xfrm>
          <a:prstGeom prst="rect">
            <a:avLst/>
          </a:prstGeom>
          <a:noFill/>
        </p:spPr>
        <p:txBody>
          <a:bodyPr wrap="square" rtlCol="0">
            <a:spAutoFit/>
          </a:bodyPr>
          <a:lstStyle/>
          <a:p>
            <a:r>
              <a:rPr lang="en-US" sz="1200" dirty="0"/>
              <a:t>Fig 15. Worse and best months to travel based on flight delays</a:t>
            </a:r>
          </a:p>
        </p:txBody>
      </p:sp>
      <p:sp>
        <p:nvSpPr>
          <p:cNvPr id="7" name="TextBox 6">
            <a:extLst>
              <a:ext uri="{FF2B5EF4-FFF2-40B4-BE49-F238E27FC236}">
                <a16:creationId xmlns:a16="http://schemas.microsoft.com/office/drawing/2014/main" id="{C8FFF8B9-7E1B-DF99-9340-94224DF74798}"/>
              </a:ext>
            </a:extLst>
          </p:cNvPr>
          <p:cNvSpPr txBox="1"/>
          <p:nvPr/>
        </p:nvSpPr>
        <p:spPr>
          <a:xfrm>
            <a:off x="8062332" y="2376992"/>
            <a:ext cx="3401122" cy="276999"/>
          </a:xfrm>
          <a:prstGeom prst="rect">
            <a:avLst/>
          </a:prstGeom>
          <a:noFill/>
        </p:spPr>
        <p:txBody>
          <a:bodyPr wrap="square" rtlCol="0">
            <a:spAutoFit/>
          </a:bodyPr>
          <a:lstStyle/>
          <a:p>
            <a:r>
              <a:rPr lang="en-US" sz="1200" dirty="0"/>
              <a:t>Fig 16. Better days to travel</a:t>
            </a:r>
          </a:p>
        </p:txBody>
      </p:sp>
      <p:sp>
        <p:nvSpPr>
          <p:cNvPr id="2" name="TextBox 1">
            <a:extLst>
              <a:ext uri="{FF2B5EF4-FFF2-40B4-BE49-F238E27FC236}">
                <a16:creationId xmlns:a16="http://schemas.microsoft.com/office/drawing/2014/main" id="{522B20BC-8F87-20F3-AE9E-F38CE9A2B38E}"/>
              </a:ext>
            </a:extLst>
          </p:cNvPr>
          <p:cNvSpPr txBox="1"/>
          <p:nvPr/>
        </p:nvSpPr>
        <p:spPr>
          <a:xfrm>
            <a:off x="1025912" y="3901711"/>
            <a:ext cx="3746091" cy="646331"/>
          </a:xfrm>
          <a:prstGeom prst="rect">
            <a:avLst/>
          </a:prstGeom>
          <a:noFill/>
        </p:spPr>
        <p:txBody>
          <a:bodyPr wrap="square" rtlCol="0">
            <a:spAutoFit/>
          </a:bodyPr>
          <a:lstStyle/>
          <a:p>
            <a:r>
              <a:rPr lang="en-US" sz="1200" dirty="0"/>
              <a:t>The measure of X-axis is Months and Y- axis is Total number of flights delayed.</a:t>
            </a:r>
          </a:p>
          <a:p>
            <a:endParaRPr lang="en-US" sz="1200" dirty="0"/>
          </a:p>
        </p:txBody>
      </p:sp>
      <p:sp>
        <p:nvSpPr>
          <p:cNvPr id="4" name="TextBox 3">
            <a:extLst>
              <a:ext uri="{FF2B5EF4-FFF2-40B4-BE49-F238E27FC236}">
                <a16:creationId xmlns:a16="http://schemas.microsoft.com/office/drawing/2014/main" id="{9CB35908-27FF-4EB6-5F71-D6470F1064ED}"/>
              </a:ext>
            </a:extLst>
          </p:cNvPr>
          <p:cNvSpPr txBox="1"/>
          <p:nvPr/>
        </p:nvSpPr>
        <p:spPr>
          <a:xfrm>
            <a:off x="8062332" y="1672649"/>
            <a:ext cx="3401122" cy="830997"/>
          </a:xfrm>
          <a:prstGeom prst="rect">
            <a:avLst/>
          </a:prstGeom>
          <a:noFill/>
        </p:spPr>
        <p:txBody>
          <a:bodyPr wrap="square" rtlCol="0">
            <a:spAutoFit/>
          </a:bodyPr>
          <a:lstStyle/>
          <a:p>
            <a:r>
              <a:rPr lang="en-US" sz="1200" dirty="0"/>
              <a:t>The measure of X-axis is Day of the Month and </a:t>
            </a:r>
          </a:p>
          <a:p>
            <a:r>
              <a:rPr lang="en-US" sz="1200" dirty="0"/>
              <a:t>Y- axis is Total number of flights delayed per day of the month.</a:t>
            </a:r>
          </a:p>
          <a:p>
            <a:endParaRPr lang="en-US" sz="1200" dirty="0"/>
          </a:p>
        </p:txBody>
      </p:sp>
    </p:spTree>
    <p:extLst>
      <p:ext uri="{BB962C8B-B14F-4D97-AF65-F5344CB8AC3E}">
        <p14:creationId xmlns:p14="http://schemas.microsoft.com/office/powerpoint/2010/main" val="3010503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70E43DE3-C66D-6879-DB8C-46ADB4F2A1C8}"/>
              </a:ext>
            </a:extLst>
          </p:cNvPr>
          <p:cNvPicPr>
            <a:picLocks noChangeAspect="1"/>
          </p:cNvPicPr>
          <p:nvPr/>
        </p:nvPicPr>
        <p:blipFill>
          <a:blip r:embed="rId2"/>
          <a:stretch>
            <a:fillRect/>
          </a:stretch>
        </p:blipFill>
        <p:spPr>
          <a:xfrm>
            <a:off x="193597" y="214351"/>
            <a:ext cx="5337685" cy="1112644"/>
          </a:xfrm>
          <a:prstGeom prst="rect">
            <a:avLst/>
          </a:prstGeom>
        </p:spPr>
      </p:pic>
      <p:pic>
        <p:nvPicPr>
          <p:cNvPr id="7" name="Picture 6" descr="Chart, bar chart&#10;&#10;Description automatically generated">
            <a:extLst>
              <a:ext uri="{FF2B5EF4-FFF2-40B4-BE49-F238E27FC236}">
                <a16:creationId xmlns:a16="http://schemas.microsoft.com/office/drawing/2014/main" id="{1ADE1BAC-FA5C-323E-366D-E2CE7895708E}"/>
              </a:ext>
            </a:extLst>
          </p:cNvPr>
          <p:cNvPicPr>
            <a:picLocks noChangeAspect="1"/>
          </p:cNvPicPr>
          <p:nvPr/>
        </p:nvPicPr>
        <p:blipFill>
          <a:blip r:embed="rId3"/>
          <a:stretch>
            <a:fillRect/>
          </a:stretch>
        </p:blipFill>
        <p:spPr>
          <a:xfrm>
            <a:off x="193597" y="1326995"/>
            <a:ext cx="5337685" cy="2486722"/>
          </a:xfrm>
          <a:prstGeom prst="rect">
            <a:avLst/>
          </a:prstGeom>
        </p:spPr>
      </p:pic>
      <p:sp>
        <p:nvSpPr>
          <p:cNvPr id="14" name="TextBox 13">
            <a:extLst>
              <a:ext uri="{FF2B5EF4-FFF2-40B4-BE49-F238E27FC236}">
                <a16:creationId xmlns:a16="http://schemas.microsoft.com/office/drawing/2014/main" id="{FDD2EDB5-606C-C5FE-2DFC-1332AD9F4CA2}"/>
              </a:ext>
            </a:extLst>
          </p:cNvPr>
          <p:cNvSpPr txBox="1"/>
          <p:nvPr/>
        </p:nvSpPr>
        <p:spPr>
          <a:xfrm>
            <a:off x="2174488" y="3813717"/>
            <a:ext cx="3100039" cy="276999"/>
          </a:xfrm>
          <a:prstGeom prst="rect">
            <a:avLst/>
          </a:prstGeom>
          <a:noFill/>
        </p:spPr>
        <p:txBody>
          <a:bodyPr wrap="square" rtlCol="0">
            <a:spAutoFit/>
          </a:bodyPr>
          <a:lstStyle/>
          <a:p>
            <a:r>
              <a:rPr lang="en-US" sz="1200" dirty="0"/>
              <a:t>Fig 17. Top 20 cities</a:t>
            </a:r>
          </a:p>
        </p:txBody>
      </p:sp>
      <p:sp>
        <p:nvSpPr>
          <p:cNvPr id="15" name="TextBox 14">
            <a:extLst>
              <a:ext uri="{FF2B5EF4-FFF2-40B4-BE49-F238E27FC236}">
                <a16:creationId xmlns:a16="http://schemas.microsoft.com/office/drawing/2014/main" id="{8B5F422F-50E8-FE9B-493A-51D0D90CCD1C}"/>
              </a:ext>
            </a:extLst>
          </p:cNvPr>
          <p:cNvSpPr txBox="1"/>
          <p:nvPr/>
        </p:nvSpPr>
        <p:spPr>
          <a:xfrm>
            <a:off x="7794702" y="2424074"/>
            <a:ext cx="2720897" cy="276999"/>
          </a:xfrm>
          <a:prstGeom prst="rect">
            <a:avLst/>
          </a:prstGeom>
          <a:noFill/>
        </p:spPr>
        <p:txBody>
          <a:bodyPr wrap="square" rtlCol="0">
            <a:spAutoFit/>
          </a:bodyPr>
          <a:lstStyle/>
          <a:p>
            <a:r>
              <a:rPr lang="en-US" sz="1200" dirty="0"/>
              <a:t>Fig 18. Number of Destinations by Airline</a:t>
            </a:r>
          </a:p>
        </p:txBody>
      </p:sp>
      <p:pic>
        <p:nvPicPr>
          <p:cNvPr id="3" name="Picture 2">
            <a:extLst>
              <a:ext uri="{FF2B5EF4-FFF2-40B4-BE49-F238E27FC236}">
                <a16:creationId xmlns:a16="http://schemas.microsoft.com/office/drawing/2014/main" id="{5B7B0914-F1C5-3E70-812E-CDD2747C4AB2}"/>
              </a:ext>
            </a:extLst>
          </p:cNvPr>
          <p:cNvPicPr>
            <a:picLocks noChangeAspect="1"/>
          </p:cNvPicPr>
          <p:nvPr/>
        </p:nvPicPr>
        <p:blipFill>
          <a:blip r:embed="rId4"/>
          <a:stretch>
            <a:fillRect/>
          </a:stretch>
        </p:blipFill>
        <p:spPr>
          <a:xfrm>
            <a:off x="6615285" y="2858729"/>
            <a:ext cx="5296356" cy="826841"/>
          </a:xfrm>
          <a:prstGeom prst="rect">
            <a:avLst/>
          </a:prstGeom>
        </p:spPr>
      </p:pic>
      <p:pic>
        <p:nvPicPr>
          <p:cNvPr id="6" name="Picture 5">
            <a:extLst>
              <a:ext uri="{FF2B5EF4-FFF2-40B4-BE49-F238E27FC236}">
                <a16:creationId xmlns:a16="http://schemas.microsoft.com/office/drawing/2014/main" id="{1725B04A-5AC5-480F-4A79-8EF52AA18B40}"/>
              </a:ext>
            </a:extLst>
          </p:cNvPr>
          <p:cNvPicPr>
            <a:picLocks noChangeAspect="1"/>
          </p:cNvPicPr>
          <p:nvPr/>
        </p:nvPicPr>
        <p:blipFill>
          <a:blip r:embed="rId5"/>
          <a:stretch>
            <a:fillRect/>
          </a:stretch>
        </p:blipFill>
        <p:spPr>
          <a:xfrm>
            <a:off x="6615285" y="3687651"/>
            <a:ext cx="5296356" cy="3039363"/>
          </a:xfrm>
          <a:prstGeom prst="rect">
            <a:avLst/>
          </a:prstGeom>
        </p:spPr>
      </p:pic>
      <p:sp>
        <p:nvSpPr>
          <p:cNvPr id="2" name="TextBox 1">
            <a:extLst>
              <a:ext uri="{FF2B5EF4-FFF2-40B4-BE49-F238E27FC236}">
                <a16:creationId xmlns:a16="http://schemas.microsoft.com/office/drawing/2014/main" id="{A931631A-FD04-25DC-F227-3B438C8F858E}"/>
              </a:ext>
            </a:extLst>
          </p:cNvPr>
          <p:cNvSpPr txBox="1"/>
          <p:nvPr/>
        </p:nvSpPr>
        <p:spPr>
          <a:xfrm>
            <a:off x="1574720" y="4090716"/>
            <a:ext cx="3283974" cy="646331"/>
          </a:xfrm>
          <a:prstGeom prst="rect">
            <a:avLst/>
          </a:prstGeom>
          <a:noFill/>
        </p:spPr>
        <p:txBody>
          <a:bodyPr wrap="square" rtlCol="0">
            <a:spAutoFit/>
          </a:bodyPr>
          <a:lstStyle/>
          <a:p>
            <a:r>
              <a:rPr lang="en-US" sz="1200" dirty="0"/>
              <a:t>The measure of X-axis is Destination Names and Y- axis is Total number of flights.</a:t>
            </a:r>
          </a:p>
          <a:p>
            <a:endParaRPr lang="en-US" sz="1200" dirty="0"/>
          </a:p>
        </p:txBody>
      </p:sp>
      <p:sp>
        <p:nvSpPr>
          <p:cNvPr id="4" name="TextBox 3">
            <a:extLst>
              <a:ext uri="{FF2B5EF4-FFF2-40B4-BE49-F238E27FC236}">
                <a16:creationId xmlns:a16="http://schemas.microsoft.com/office/drawing/2014/main" id="{E7F44F4E-ED58-AD70-2D80-19AFC247D212}"/>
              </a:ext>
            </a:extLst>
          </p:cNvPr>
          <p:cNvSpPr txBox="1"/>
          <p:nvPr/>
        </p:nvSpPr>
        <p:spPr>
          <a:xfrm>
            <a:off x="7794702" y="1888192"/>
            <a:ext cx="3342968" cy="646331"/>
          </a:xfrm>
          <a:prstGeom prst="rect">
            <a:avLst/>
          </a:prstGeom>
          <a:noFill/>
        </p:spPr>
        <p:txBody>
          <a:bodyPr wrap="square" rtlCol="0">
            <a:spAutoFit/>
          </a:bodyPr>
          <a:lstStyle/>
          <a:p>
            <a:r>
              <a:rPr lang="en-US" sz="1200" dirty="0"/>
              <a:t>The measure of X-axis is Number of Destinations and Y- axis is Airline Names.</a:t>
            </a:r>
          </a:p>
          <a:p>
            <a:endParaRPr lang="en-US" sz="1200" dirty="0"/>
          </a:p>
        </p:txBody>
      </p:sp>
    </p:spTree>
    <p:extLst>
      <p:ext uri="{BB962C8B-B14F-4D97-AF65-F5344CB8AC3E}">
        <p14:creationId xmlns:p14="http://schemas.microsoft.com/office/powerpoint/2010/main" val="2068235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ane on tarmac">
            <a:extLst>
              <a:ext uri="{FF2B5EF4-FFF2-40B4-BE49-F238E27FC236}">
                <a16:creationId xmlns:a16="http://schemas.microsoft.com/office/drawing/2014/main" id="{EC4F848C-38AB-D4F2-89F8-7FD1DE1EB8F3}"/>
              </a:ext>
            </a:extLst>
          </p:cNvPr>
          <p:cNvPicPr>
            <a:picLocks noChangeAspect="1"/>
          </p:cNvPicPr>
          <p:nvPr/>
        </p:nvPicPr>
        <p:blipFill rotWithShape="1">
          <a:blip r:embed="rId3">
            <a:alphaModFix amt="20000"/>
          </a:blip>
          <a:srcRect t="4388" b="11342"/>
          <a:stretch/>
        </p:blipFill>
        <p:spPr>
          <a:xfrm>
            <a:off x="16349" y="36003"/>
            <a:ext cx="12191980" cy="6857990"/>
          </a:xfrm>
          <a:prstGeom prst="rect">
            <a:avLst/>
          </a:prstGeom>
        </p:spPr>
      </p:pic>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DFC94A7-0C9D-A4D7-3874-6570537DF1C9}"/>
              </a:ext>
            </a:extLst>
          </p:cNvPr>
          <p:cNvSpPr>
            <a:spLocks noGrp="1"/>
          </p:cNvSpPr>
          <p:nvPr>
            <p:ph type="title"/>
          </p:nvPr>
        </p:nvSpPr>
        <p:spPr>
          <a:xfrm>
            <a:off x="685801" y="609600"/>
            <a:ext cx="10131425" cy="1456267"/>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65D58957-0893-5535-05EF-F88218125CD0}"/>
              </a:ext>
            </a:extLst>
          </p:cNvPr>
          <p:cNvSpPr>
            <a:spLocks noGrp="1"/>
          </p:cNvSpPr>
          <p:nvPr>
            <p:ph idx="1"/>
          </p:nvPr>
        </p:nvSpPr>
        <p:spPr>
          <a:xfrm>
            <a:off x="679451" y="1960034"/>
            <a:ext cx="10131425" cy="3649133"/>
          </a:xfrm>
        </p:spPr>
        <p:txBody>
          <a:bodyPr>
            <a:normAutofit/>
          </a:bodyPr>
          <a:lstStyle/>
          <a:p>
            <a:pPr>
              <a:buFont typeface="Arial" panose="020B0604020202020204" pitchFamily="34" charset="0"/>
              <a:buChar char="•"/>
            </a:pPr>
            <a:r>
              <a:rPr lang="en-US" sz="1700" dirty="0">
                <a:latin typeface="+mj-lt"/>
              </a:rPr>
              <a:t>Due to the accompanying financial losses that the aviation sector is constantly experiencing, flight delays have become a very important topic for air transportation all over the world.</a:t>
            </a:r>
          </a:p>
          <a:p>
            <a:pPr>
              <a:buFont typeface="Arial" panose="020B0604020202020204" pitchFamily="34" charset="0"/>
              <a:buChar char="•"/>
            </a:pPr>
            <a:r>
              <a:rPr lang="en-US" sz="1700" dirty="0">
                <a:latin typeface="+mj-lt"/>
              </a:rPr>
              <a:t>According to data from the Bureau of Transportation Statistics (BTS) of the United Stated, over 20% of US flights were delayed during 2018, which resulted in a severe economic impact equivalent to circa 41 billion US$.</a:t>
            </a:r>
          </a:p>
          <a:p>
            <a:pPr>
              <a:buFont typeface="Arial" panose="020B0604020202020204" pitchFamily="34" charset="0"/>
              <a:buChar char="•"/>
            </a:pPr>
            <a:r>
              <a:rPr lang="en-US" sz="1700" b="0" i="0" u="none" strike="noStrike" dirty="0">
                <a:effectLst/>
                <a:latin typeface="+mj-lt"/>
              </a:rPr>
              <a:t>These delays not only cause inconvenience to the airlines, but also to passengers. As the travel time increases, we can observe an in increase in expenses to the airlines(fuel consumption, aircraft repositioning </a:t>
            </a:r>
            <a:r>
              <a:rPr lang="en-US" sz="1700" b="0" i="0" u="none" strike="noStrike" dirty="0" err="1">
                <a:effectLst/>
                <a:latin typeface="+mj-lt"/>
              </a:rPr>
              <a:t>etc</a:t>
            </a:r>
            <a:r>
              <a:rPr lang="en-US" sz="1700" b="0" i="0" u="none" strike="noStrike" dirty="0">
                <a:effectLst/>
                <a:latin typeface="+mj-lt"/>
              </a:rPr>
              <a:t>) and to the passengers(food and lodging).</a:t>
            </a:r>
          </a:p>
          <a:p>
            <a:pPr>
              <a:buFont typeface="Arial" panose="020B0604020202020204" pitchFamily="34" charset="0"/>
              <a:buChar char="•"/>
            </a:pPr>
            <a:r>
              <a:rPr lang="en-US" sz="1700" b="0" i="0" u="none" strike="noStrike" dirty="0">
                <a:effectLst/>
                <a:latin typeface="+mj-lt"/>
              </a:rPr>
              <a:t>The reasons for these delays vary a lot going from air congestion to weather conditions, mechanical problems, difficulties while boarding passengers, and simply the airlines inability to handle the demand given its capacity.</a:t>
            </a:r>
          </a:p>
          <a:p>
            <a:pPr>
              <a:buFont typeface="Arial" panose="020B0604020202020204" pitchFamily="34" charset="0"/>
              <a:buChar char="•"/>
            </a:pPr>
            <a:r>
              <a:rPr lang="en-US" sz="1700" dirty="0">
                <a:latin typeface="+mj-lt"/>
              </a:rPr>
              <a:t>Hence, in this project I will look at different ML algorithms including AdaBoost, </a:t>
            </a:r>
            <a:r>
              <a:rPr lang="en-US" sz="1700" dirty="0" err="1">
                <a:latin typeface="+mj-lt"/>
              </a:rPr>
              <a:t>XgBoost</a:t>
            </a:r>
            <a:r>
              <a:rPr lang="en-US" sz="1700" dirty="0">
                <a:latin typeface="+mj-lt"/>
              </a:rPr>
              <a:t> and Random forest to try to predict if a flight will be delayed or not before it is even announced on departure boards.</a:t>
            </a:r>
          </a:p>
          <a:p>
            <a:pPr>
              <a:buFont typeface="Arial" panose="020B0604020202020204" pitchFamily="34" charset="0"/>
              <a:buChar char="•"/>
            </a:pPr>
            <a:endParaRPr lang="en-US" sz="1700" dirty="0"/>
          </a:p>
        </p:txBody>
      </p:sp>
    </p:spTree>
    <p:extLst>
      <p:ext uri="{BB962C8B-B14F-4D97-AF65-F5344CB8AC3E}">
        <p14:creationId xmlns:p14="http://schemas.microsoft.com/office/powerpoint/2010/main" val="3866841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timeline&#10;&#10;Description automatically generated">
            <a:extLst>
              <a:ext uri="{FF2B5EF4-FFF2-40B4-BE49-F238E27FC236}">
                <a16:creationId xmlns:a16="http://schemas.microsoft.com/office/drawing/2014/main" id="{EBF21AD4-AC35-0B57-64C8-994D82709AB4}"/>
              </a:ext>
            </a:extLst>
          </p:cNvPr>
          <p:cNvPicPr>
            <a:picLocks noChangeAspect="1"/>
          </p:cNvPicPr>
          <p:nvPr/>
        </p:nvPicPr>
        <p:blipFill rotWithShape="1">
          <a:blip r:embed="rId2"/>
          <a:srcRect l="11526" t="8952" r="7986"/>
          <a:stretch/>
        </p:blipFill>
        <p:spPr>
          <a:xfrm>
            <a:off x="245328" y="167267"/>
            <a:ext cx="5410026" cy="3824869"/>
          </a:xfrm>
          <a:prstGeom prst="rect">
            <a:avLst/>
          </a:prstGeom>
        </p:spPr>
      </p:pic>
      <p:pic>
        <p:nvPicPr>
          <p:cNvPr id="7" name="Picture 6" descr="Graphical user interface&#10;&#10;Description automatically generated with low confidence">
            <a:extLst>
              <a:ext uri="{FF2B5EF4-FFF2-40B4-BE49-F238E27FC236}">
                <a16:creationId xmlns:a16="http://schemas.microsoft.com/office/drawing/2014/main" id="{80A40D82-88EA-4B68-D5F4-E068B94688E0}"/>
              </a:ext>
            </a:extLst>
          </p:cNvPr>
          <p:cNvPicPr>
            <a:picLocks noChangeAspect="1"/>
          </p:cNvPicPr>
          <p:nvPr/>
        </p:nvPicPr>
        <p:blipFill rotWithShape="1">
          <a:blip r:embed="rId3"/>
          <a:srcRect l="10952" t="10330" r="7843" b="12769"/>
          <a:stretch/>
        </p:blipFill>
        <p:spPr>
          <a:xfrm>
            <a:off x="5835804" y="2865865"/>
            <a:ext cx="6010138" cy="3557238"/>
          </a:xfrm>
          <a:prstGeom prst="rect">
            <a:avLst/>
          </a:prstGeom>
        </p:spPr>
      </p:pic>
      <p:sp>
        <p:nvSpPr>
          <p:cNvPr id="8" name="TextBox 7">
            <a:extLst>
              <a:ext uri="{FF2B5EF4-FFF2-40B4-BE49-F238E27FC236}">
                <a16:creationId xmlns:a16="http://schemas.microsoft.com/office/drawing/2014/main" id="{DE795827-AE51-B61C-4EE5-BED976CB4E53}"/>
              </a:ext>
            </a:extLst>
          </p:cNvPr>
          <p:cNvSpPr txBox="1"/>
          <p:nvPr/>
        </p:nvSpPr>
        <p:spPr>
          <a:xfrm>
            <a:off x="1808183" y="3992136"/>
            <a:ext cx="3847171" cy="276999"/>
          </a:xfrm>
          <a:prstGeom prst="rect">
            <a:avLst/>
          </a:prstGeom>
          <a:noFill/>
        </p:spPr>
        <p:txBody>
          <a:bodyPr wrap="square" rtlCol="0">
            <a:spAutoFit/>
          </a:bodyPr>
          <a:lstStyle/>
          <a:p>
            <a:r>
              <a:rPr lang="en-US" sz="1200" dirty="0"/>
              <a:t>Fig 19. Departure Vs Arrival Delay</a:t>
            </a:r>
          </a:p>
        </p:txBody>
      </p:sp>
      <p:sp>
        <p:nvSpPr>
          <p:cNvPr id="9" name="TextBox 8">
            <a:extLst>
              <a:ext uri="{FF2B5EF4-FFF2-40B4-BE49-F238E27FC236}">
                <a16:creationId xmlns:a16="http://schemas.microsoft.com/office/drawing/2014/main" id="{4A06AC9C-5724-263E-FAE5-A805E3A62410}"/>
              </a:ext>
            </a:extLst>
          </p:cNvPr>
          <p:cNvSpPr txBox="1"/>
          <p:nvPr/>
        </p:nvSpPr>
        <p:spPr>
          <a:xfrm>
            <a:off x="7147932" y="2588866"/>
            <a:ext cx="4237464" cy="276999"/>
          </a:xfrm>
          <a:prstGeom prst="rect">
            <a:avLst/>
          </a:prstGeom>
          <a:noFill/>
        </p:spPr>
        <p:txBody>
          <a:bodyPr wrap="square" rtlCol="0">
            <a:spAutoFit/>
          </a:bodyPr>
          <a:lstStyle/>
          <a:p>
            <a:r>
              <a:rPr lang="en-US" sz="1200" dirty="0"/>
              <a:t>Fig 20. Number of delayed flights per day of the month</a:t>
            </a:r>
          </a:p>
        </p:txBody>
      </p:sp>
      <p:sp>
        <p:nvSpPr>
          <p:cNvPr id="4" name="TextBox 3">
            <a:extLst>
              <a:ext uri="{FF2B5EF4-FFF2-40B4-BE49-F238E27FC236}">
                <a16:creationId xmlns:a16="http://schemas.microsoft.com/office/drawing/2014/main" id="{FC710286-C7AB-C9FF-97EB-A2C89D3ADDBD}"/>
              </a:ext>
            </a:extLst>
          </p:cNvPr>
          <p:cNvSpPr txBox="1"/>
          <p:nvPr/>
        </p:nvSpPr>
        <p:spPr>
          <a:xfrm>
            <a:off x="1360321" y="4318296"/>
            <a:ext cx="3480619" cy="646331"/>
          </a:xfrm>
          <a:prstGeom prst="rect">
            <a:avLst/>
          </a:prstGeom>
          <a:noFill/>
        </p:spPr>
        <p:txBody>
          <a:bodyPr wrap="square" rtlCol="0">
            <a:spAutoFit/>
          </a:bodyPr>
          <a:lstStyle/>
          <a:p>
            <a:r>
              <a:rPr lang="en-US" sz="1200" dirty="0"/>
              <a:t>The measure of X-axis is Airline and Y- axis is Total number of flights.</a:t>
            </a:r>
          </a:p>
          <a:p>
            <a:endParaRPr lang="en-US" sz="1200" dirty="0"/>
          </a:p>
        </p:txBody>
      </p:sp>
      <p:sp>
        <p:nvSpPr>
          <p:cNvPr id="5" name="TextBox 4">
            <a:extLst>
              <a:ext uri="{FF2B5EF4-FFF2-40B4-BE49-F238E27FC236}">
                <a16:creationId xmlns:a16="http://schemas.microsoft.com/office/drawing/2014/main" id="{548D2F80-63DA-A58F-7251-65698FE7673B}"/>
              </a:ext>
            </a:extLst>
          </p:cNvPr>
          <p:cNvSpPr txBox="1"/>
          <p:nvPr/>
        </p:nvSpPr>
        <p:spPr>
          <a:xfrm>
            <a:off x="7164473" y="2137033"/>
            <a:ext cx="3352800" cy="461665"/>
          </a:xfrm>
          <a:prstGeom prst="rect">
            <a:avLst/>
          </a:prstGeom>
          <a:noFill/>
        </p:spPr>
        <p:txBody>
          <a:bodyPr wrap="square" rtlCol="0">
            <a:spAutoFit/>
          </a:bodyPr>
          <a:lstStyle/>
          <a:p>
            <a:r>
              <a:rPr lang="en-US" sz="1200" dirty="0"/>
              <a:t>The measure of X-axis is Day of the Month and Y- axis is Total number of flights.</a:t>
            </a:r>
          </a:p>
        </p:txBody>
      </p:sp>
    </p:spTree>
    <p:extLst>
      <p:ext uri="{BB962C8B-B14F-4D97-AF65-F5344CB8AC3E}">
        <p14:creationId xmlns:p14="http://schemas.microsoft.com/office/powerpoint/2010/main" val="3257651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ABB2DAC-96F8-37C1-016F-6344F3AEF884}"/>
              </a:ext>
            </a:extLst>
          </p:cNvPr>
          <p:cNvPicPr>
            <a:picLocks noChangeAspect="1"/>
          </p:cNvPicPr>
          <p:nvPr/>
        </p:nvPicPr>
        <p:blipFill>
          <a:blip r:embed="rId2"/>
          <a:stretch>
            <a:fillRect/>
          </a:stretch>
        </p:blipFill>
        <p:spPr>
          <a:xfrm>
            <a:off x="5288557" y="404458"/>
            <a:ext cx="6413093" cy="5862528"/>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1FF4C58B-DAC2-5273-185F-B1EF102CCDE4}"/>
              </a:ext>
            </a:extLst>
          </p:cNvPr>
          <p:cNvPicPr>
            <a:picLocks noChangeAspect="1"/>
          </p:cNvPicPr>
          <p:nvPr/>
        </p:nvPicPr>
        <p:blipFill rotWithShape="1">
          <a:blip r:embed="rId3"/>
          <a:srcRect l="15256" t="16528" r="9134" b="6801"/>
          <a:stretch/>
        </p:blipFill>
        <p:spPr>
          <a:xfrm>
            <a:off x="322906" y="542957"/>
            <a:ext cx="4721038" cy="3880623"/>
          </a:xfrm>
          <a:prstGeom prst="rect">
            <a:avLst/>
          </a:prstGeom>
        </p:spPr>
      </p:pic>
      <p:sp>
        <p:nvSpPr>
          <p:cNvPr id="6" name="TextBox 5">
            <a:extLst>
              <a:ext uri="{FF2B5EF4-FFF2-40B4-BE49-F238E27FC236}">
                <a16:creationId xmlns:a16="http://schemas.microsoft.com/office/drawing/2014/main" id="{94E156D5-A765-A29C-C49F-35E995A96C2E}"/>
              </a:ext>
            </a:extLst>
          </p:cNvPr>
          <p:cNvSpPr txBox="1"/>
          <p:nvPr/>
        </p:nvSpPr>
        <p:spPr>
          <a:xfrm>
            <a:off x="1355892" y="265958"/>
            <a:ext cx="3178098" cy="276999"/>
          </a:xfrm>
          <a:prstGeom prst="rect">
            <a:avLst/>
          </a:prstGeom>
          <a:noFill/>
        </p:spPr>
        <p:txBody>
          <a:bodyPr wrap="square" rtlCol="0">
            <a:spAutoFit/>
          </a:bodyPr>
          <a:lstStyle/>
          <a:p>
            <a:r>
              <a:rPr lang="en-US" sz="1200" dirty="0"/>
              <a:t>Fig 21. Code for plotting histograms</a:t>
            </a:r>
          </a:p>
        </p:txBody>
      </p:sp>
      <p:sp>
        <p:nvSpPr>
          <p:cNvPr id="7" name="TextBox 6">
            <a:extLst>
              <a:ext uri="{FF2B5EF4-FFF2-40B4-BE49-F238E27FC236}">
                <a16:creationId xmlns:a16="http://schemas.microsoft.com/office/drawing/2014/main" id="{47E2E3FC-8B39-5DEA-70A4-D12728C91E46}"/>
              </a:ext>
            </a:extLst>
          </p:cNvPr>
          <p:cNvSpPr txBox="1"/>
          <p:nvPr/>
        </p:nvSpPr>
        <p:spPr>
          <a:xfrm>
            <a:off x="7456208" y="6232300"/>
            <a:ext cx="4114800" cy="276999"/>
          </a:xfrm>
          <a:prstGeom prst="rect">
            <a:avLst/>
          </a:prstGeom>
          <a:noFill/>
        </p:spPr>
        <p:txBody>
          <a:bodyPr wrap="square" rtlCol="0">
            <a:spAutoFit/>
          </a:bodyPr>
          <a:lstStyle/>
          <a:p>
            <a:r>
              <a:rPr lang="en-US" sz="1200" dirty="0"/>
              <a:t>Fig 22. Histograms for various EDA</a:t>
            </a:r>
          </a:p>
        </p:txBody>
      </p:sp>
      <p:sp>
        <p:nvSpPr>
          <p:cNvPr id="2" name="TextBox 1">
            <a:extLst>
              <a:ext uri="{FF2B5EF4-FFF2-40B4-BE49-F238E27FC236}">
                <a16:creationId xmlns:a16="http://schemas.microsoft.com/office/drawing/2014/main" id="{5279F83D-A650-6462-845E-9EB546A8E294}"/>
              </a:ext>
            </a:extLst>
          </p:cNvPr>
          <p:cNvSpPr txBox="1"/>
          <p:nvPr/>
        </p:nvSpPr>
        <p:spPr>
          <a:xfrm>
            <a:off x="322906" y="4621161"/>
            <a:ext cx="4835009" cy="1615827"/>
          </a:xfrm>
          <a:prstGeom prst="rect">
            <a:avLst/>
          </a:prstGeom>
          <a:noFill/>
        </p:spPr>
        <p:txBody>
          <a:bodyPr wrap="square" rtlCol="0">
            <a:spAutoFit/>
          </a:bodyPr>
          <a:lstStyle/>
          <a:p>
            <a:r>
              <a:rPr lang="en-US" sz="1100" dirty="0"/>
              <a:t>Measures:</a:t>
            </a:r>
          </a:p>
          <a:p>
            <a:pPr marL="171450" indent="-171450">
              <a:buFont typeface="Arial" panose="020B0604020202020204" pitchFamily="34" charset="0"/>
              <a:buChar char="•"/>
            </a:pPr>
            <a:r>
              <a:rPr lang="en-US" sz="1100" dirty="0"/>
              <a:t>Total Number of Flights: X- axis is Airline Names, Y- Axis is Percentage of Total flights.</a:t>
            </a:r>
          </a:p>
          <a:p>
            <a:pPr marL="171450" indent="-171450">
              <a:buFont typeface="Arial" panose="020B0604020202020204" pitchFamily="34" charset="0"/>
              <a:buChar char="•"/>
            </a:pPr>
            <a:r>
              <a:rPr lang="en-US" sz="1100" dirty="0"/>
              <a:t>Average Delay Time: X-axis is Airline Names, Y-axis is Average delay.</a:t>
            </a:r>
          </a:p>
          <a:p>
            <a:pPr marL="171450" indent="-171450">
              <a:buFont typeface="Arial" panose="020B0604020202020204" pitchFamily="34" charset="0"/>
              <a:buChar char="•"/>
            </a:pPr>
            <a:r>
              <a:rPr lang="en-US" sz="1100" dirty="0"/>
              <a:t>Total Delayed Time: X-axis is Airline Names, Y-axis is Total Delays in minutes.</a:t>
            </a:r>
          </a:p>
          <a:p>
            <a:pPr marL="171450" indent="-171450">
              <a:buFont typeface="Arial" panose="020B0604020202020204" pitchFamily="34" charset="0"/>
              <a:buChar char="•"/>
            </a:pPr>
            <a:r>
              <a:rPr lang="en-US" sz="1100" dirty="0"/>
              <a:t>Percentage of Delayed Flights: X-axis is Airline Names, Y-axis is Percentage of Delay(min).</a:t>
            </a:r>
          </a:p>
          <a:p>
            <a:pPr marL="171450" indent="-171450">
              <a:buFont typeface="Arial" panose="020B0604020202020204" pitchFamily="34" charset="0"/>
              <a:buChar char="•"/>
            </a:pPr>
            <a:r>
              <a:rPr lang="en-US" sz="1100" dirty="0"/>
              <a:t>Number of Destinations: X-axis is Airline Names, Y-axis is Number of cities.</a:t>
            </a:r>
          </a:p>
          <a:p>
            <a:r>
              <a:rPr lang="en-US" sz="1100" dirty="0"/>
              <a:t>  </a:t>
            </a:r>
          </a:p>
        </p:txBody>
      </p:sp>
    </p:spTree>
    <p:extLst>
      <p:ext uri="{BB962C8B-B14F-4D97-AF65-F5344CB8AC3E}">
        <p14:creationId xmlns:p14="http://schemas.microsoft.com/office/powerpoint/2010/main" val="3810433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F02C-B559-87BD-2E80-9834A9CA173F}"/>
              </a:ext>
            </a:extLst>
          </p:cNvPr>
          <p:cNvSpPr>
            <a:spLocks noGrp="1"/>
          </p:cNvSpPr>
          <p:nvPr>
            <p:ph type="title"/>
          </p:nvPr>
        </p:nvSpPr>
        <p:spPr>
          <a:xfrm>
            <a:off x="618894" y="0"/>
            <a:ext cx="10131425" cy="1456267"/>
          </a:xfrm>
        </p:spPr>
        <p:txBody>
          <a:bodyPr/>
          <a:lstStyle/>
          <a:p>
            <a:r>
              <a:rPr lang="en-US" dirty="0"/>
              <a:t>TABLEAU DASHBOARD</a:t>
            </a:r>
          </a:p>
        </p:txBody>
      </p:sp>
      <p:pic>
        <p:nvPicPr>
          <p:cNvPr id="5" name="Content Placeholder 4" descr="A picture containing text, screenshot, writing implement, stationary&#10;&#10;Description automatically generated">
            <a:extLst>
              <a:ext uri="{FF2B5EF4-FFF2-40B4-BE49-F238E27FC236}">
                <a16:creationId xmlns:a16="http://schemas.microsoft.com/office/drawing/2014/main" id="{02A33FB4-83CE-BA73-90EC-F2E407996433}"/>
              </a:ext>
            </a:extLst>
          </p:cNvPr>
          <p:cNvPicPr>
            <a:picLocks noGrp="1" noChangeAspect="1"/>
          </p:cNvPicPr>
          <p:nvPr>
            <p:ph idx="1"/>
          </p:nvPr>
        </p:nvPicPr>
        <p:blipFill>
          <a:blip r:embed="rId2"/>
          <a:stretch>
            <a:fillRect/>
          </a:stretch>
        </p:blipFill>
        <p:spPr>
          <a:xfrm>
            <a:off x="1441681" y="1322452"/>
            <a:ext cx="8969564" cy="4955684"/>
          </a:xfrm>
        </p:spPr>
      </p:pic>
      <p:sp>
        <p:nvSpPr>
          <p:cNvPr id="7" name="TextBox 6">
            <a:extLst>
              <a:ext uri="{FF2B5EF4-FFF2-40B4-BE49-F238E27FC236}">
                <a16:creationId xmlns:a16="http://schemas.microsoft.com/office/drawing/2014/main" id="{E2957229-7785-1B3C-40C3-76259C3D5A94}"/>
              </a:ext>
            </a:extLst>
          </p:cNvPr>
          <p:cNvSpPr txBox="1"/>
          <p:nvPr/>
        </p:nvSpPr>
        <p:spPr>
          <a:xfrm>
            <a:off x="4699829" y="6278136"/>
            <a:ext cx="4973444" cy="276999"/>
          </a:xfrm>
          <a:prstGeom prst="rect">
            <a:avLst/>
          </a:prstGeom>
          <a:noFill/>
        </p:spPr>
        <p:txBody>
          <a:bodyPr wrap="square" rtlCol="0">
            <a:spAutoFit/>
          </a:bodyPr>
          <a:lstStyle/>
          <a:p>
            <a:r>
              <a:rPr lang="en-US" sz="1200" dirty="0"/>
              <a:t>Fig 23. Dashboard for Raw data</a:t>
            </a:r>
          </a:p>
        </p:txBody>
      </p:sp>
    </p:spTree>
    <p:extLst>
      <p:ext uri="{BB962C8B-B14F-4D97-AF65-F5344CB8AC3E}">
        <p14:creationId xmlns:p14="http://schemas.microsoft.com/office/powerpoint/2010/main" val="1402039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6A087-E1A8-0250-A698-9EA5A35D5C1A}"/>
              </a:ext>
            </a:extLst>
          </p:cNvPr>
          <p:cNvSpPr>
            <a:spLocks noGrp="1"/>
          </p:cNvSpPr>
          <p:nvPr>
            <p:ph type="title"/>
          </p:nvPr>
        </p:nvSpPr>
        <p:spPr/>
        <p:txBody>
          <a:bodyPr/>
          <a:lstStyle/>
          <a:p>
            <a:r>
              <a:rPr lang="en-US" dirty="0"/>
              <a:t>TABLEAU DASHBOARD</a:t>
            </a:r>
          </a:p>
        </p:txBody>
      </p:sp>
      <p:pic>
        <p:nvPicPr>
          <p:cNvPr id="5" name="Content Placeholder 4">
            <a:extLst>
              <a:ext uri="{FF2B5EF4-FFF2-40B4-BE49-F238E27FC236}">
                <a16:creationId xmlns:a16="http://schemas.microsoft.com/office/drawing/2014/main" id="{F912B63E-C944-9877-8222-ED097C232CB1}"/>
              </a:ext>
            </a:extLst>
          </p:cNvPr>
          <p:cNvPicPr>
            <a:picLocks noGrp="1" noChangeAspect="1"/>
          </p:cNvPicPr>
          <p:nvPr>
            <p:ph idx="1"/>
          </p:nvPr>
        </p:nvPicPr>
        <p:blipFill>
          <a:blip r:embed="rId2"/>
          <a:stretch>
            <a:fillRect/>
          </a:stretch>
        </p:blipFill>
        <p:spPr>
          <a:xfrm>
            <a:off x="2454450" y="1708917"/>
            <a:ext cx="8134891" cy="4640831"/>
          </a:xfrm>
        </p:spPr>
      </p:pic>
    </p:spTree>
    <p:extLst>
      <p:ext uri="{BB962C8B-B14F-4D97-AF65-F5344CB8AC3E}">
        <p14:creationId xmlns:p14="http://schemas.microsoft.com/office/powerpoint/2010/main" val="538721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02363-BCA0-327B-9829-E0E53483B852}"/>
              </a:ext>
            </a:extLst>
          </p:cNvPr>
          <p:cNvSpPr>
            <a:spLocks noGrp="1"/>
          </p:cNvSpPr>
          <p:nvPr>
            <p:ph type="title"/>
          </p:nvPr>
        </p:nvSpPr>
        <p:spPr>
          <a:xfrm>
            <a:off x="685800" y="0"/>
            <a:ext cx="10131425" cy="1456267"/>
          </a:xfrm>
        </p:spPr>
        <p:txBody>
          <a:bodyPr/>
          <a:lstStyle/>
          <a:p>
            <a:r>
              <a:rPr lang="en-US" dirty="0"/>
              <a:t>Modelling with ADABOOST</a:t>
            </a:r>
          </a:p>
        </p:txBody>
      </p:sp>
      <p:sp>
        <p:nvSpPr>
          <p:cNvPr id="3" name="Content Placeholder 2">
            <a:extLst>
              <a:ext uri="{FF2B5EF4-FFF2-40B4-BE49-F238E27FC236}">
                <a16:creationId xmlns:a16="http://schemas.microsoft.com/office/drawing/2014/main" id="{2A54456D-FA00-605A-3BE5-EDC29B504661}"/>
              </a:ext>
            </a:extLst>
          </p:cNvPr>
          <p:cNvSpPr>
            <a:spLocks noGrp="1"/>
          </p:cNvSpPr>
          <p:nvPr>
            <p:ph idx="1"/>
          </p:nvPr>
        </p:nvSpPr>
        <p:spPr>
          <a:xfrm>
            <a:off x="572428" y="1277848"/>
            <a:ext cx="10656850" cy="5245616"/>
          </a:xfrm>
        </p:spPr>
        <p:txBody>
          <a:bodyPr>
            <a:normAutofit lnSpcReduction="10000"/>
          </a:bodyPr>
          <a:lstStyle/>
          <a:p>
            <a:r>
              <a:rPr lang="en-US">
                <a:latin typeface="-apple-system"/>
              </a:rPr>
              <a:t>AdaBoost is short for Adaptive Boosting. Basically, Ada Boosting was the first successful boosting algorithm developed for binary classification.</a:t>
            </a:r>
          </a:p>
          <a:p>
            <a:r>
              <a:rPr lang="en-US">
                <a:latin typeface="-apple-system"/>
              </a:rPr>
              <a:t>Generally, AdaBoost is used with short decision trees. Further, the first tree is created, the performance of the tree on each training instance is used. Also, we use it to weight how much attention the next tree. Thus, it is created should pay attention to each training instance. </a:t>
            </a:r>
          </a:p>
          <a:p>
            <a:r>
              <a:rPr lang="en-US">
                <a:latin typeface="-apple-system"/>
              </a:rPr>
              <a:t>Hence, training data that is hard to predict is given more weight. Although, whereas easy to predict instances are given less weight.</a:t>
            </a:r>
          </a:p>
          <a:p>
            <a:pPr fontAlgn="base"/>
            <a:r>
              <a:rPr lang="en-US">
                <a:latin typeface="-apple-system"/>
              </a:rPr>
              <a:t>The misclassification rate is calculated for the trained model. Traditionally, this is calculated as: error = (correct – N) / N.</a:t>
            </a:r>
            <a:br>
              <a:rPr lang="en-US">
                <a:latin typeface="-apple-system"/>
              </a:rPr>
            </a:br>
            <a:r>
              <a:rPr lang="en-US">
                <a:latin typeface="-apple-system"/>
              </a:rPr>
              <a:t>Where error is the misclassification rate. While correct is the number of training instance predicted by the model. And N is the total number of training instances.</a:t>
            </a:r>
          </a:p>
          <a:p>
            <a:pPr fontAlgn="base"/>
            <a:r>
              <a:rPr lang="en-US">
                <a:latin typeface="-apple-system"/>
              </a:rPr>
              <a:t>By calculating the weighted average of the weak classifiers, predictions are formed.</a:t>
            </a:r>
          </a:p>
          <a:p>
            <a:pPr fontAlgn="base"/>
            <a:r>
              <a:rPr lang="en-US">
                <a:latin typeface="-apple-system"/>
              </a:rPr>
              <a:t>Each weak learner determines a predicted value as either +1.0 or -1.0 for a new input instance. Each weak learners stage value is used to weight the anticipated values. </a:t>
            </a:r>
          </a:p>
          <a:p>
            <a:r>
              <a:rPr lang="en-US">
                <a:latin typeface="-apple-system"/>
              </a:rPr>
              <a:t>The ensemble model's forecast is calculated as the average of the weighted predictions. The first class is predicted if the sum is positive, and the second class is predicted if the sum is negative.</a:t>
            </a:r>
          </a:p>
          <a:p>
            <a:endParaRPr lang="en-US" dirty="0"/>
          </a:p>
        </p:txBody>
      </p:sp>
    </p:spTree>
    <p:extLst>
      <p:ext uri="{BB962C8B-B14F-4D97-AF65-F5344CB8AC3E}">
        <p14:creationId xmlns:p14="http://schemas.microsoft.com/office/powerpoint/2010/main" val="1692835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833E1-5216-2619-6582-AF200735564F}"/>
              </a:ext>
            </a:extLst>
          </p:cNvPr>
          <p:cNvSpPr>
            <a:spLocks noGrp="1"/>
          </p:cNvSpPr>
          <p:nvPr>
            <p:ph type="title"/>
          </p:nvPr>
        </p:nvSpPr>
        <p:spPr/>
        <p:txBody>
          <a:bodyPr/>
          <a:lstStyle/>
          <a:p>
            <a:endParaRPr lang="en-US"/>
          </a:p>
        </p:txBody>
      </p:sp>
      <p:pic>
        <p:nvPicPr>
          <p:cNvPr id="9" name="Content Placeholder 8" descr="Graphical user interface, text, application, email&#10;&#10;Description automatically generated">
            <a:extLst>
              <a:ext uri="{FF2B5EF4-FFF2-40B4-BE49-F238E27FC236}">
                <a16:creationId xmlns:a16="http://schemas.microsoft.com/office/drawing/2014/main" id="{F1EDE5C5-AC14-2DF8-FAC0-B52E9906F7D3}"/>
              </a:ext>
            </a:extLst>
          </p:cNvPr>
          <p:cNvPicPr>
            <a:picLocks noGrp="1" noChangeAspect="1"/>
          </p:cNvPicPr>
          <p:nvPr>
            <p:ph idx="1"/>
          </p:nvPr>
        </p:nvPicPr>
        <p:blipFill>
          <a:blip r:embed="rId2"/>
          <a:stretch>
            <a:fillRect/>
          </a:stretch>
        </p:blipFill>
        <p:spPr>
          <a:xfrm>
            <a:off x="1426813" y="609600"/>
            <a:ext cx="8797165" cy="5630679"/>
          </a:xfrm>
        </p:spPr>
      </p:pic>
      <p:sp>
        <p:nvSpPr>
          <p:cNvPr id="3" name="TextBox 2">
            <a:extLst>
              <a:ext uri="{FF2B5EF4-FFF2-40B4-BE49-F238E27FC236}">
                <a16:creationId xmlns:a16="http://schemas.microsoft.com/office/drawing/2014/main" id="{67868AE9-6A5B-7A47-1EFF-B96E21E03EB0}"/>
              </a:ext>
            </a:extLst>
          </p:cNvPr>
          <p:cNvSpPr txBox="1"/>
          <p:nvPr/>
        </p:nvSpPr>
        <p:spPr>
          <a:xfrm>
            <a:off x="4650658" y="6248400"/>
            <a:ext cx="4650658" cy="276999"/>
          </a:xfrm>
          <a:prstGeom prst="rect">
            <a:avLst/>
          </a:prstGeom>
          <a:noFill/>
        </p:spPr>
        <p:txBody>
          <a:bodyPr wrap="square" rtlCol="0">
            <a:spAutoFit/>
          </a:bodyPr>
          <a:lstStyle/>
          <a:p>
            <a:r>
              <a:rPr lang="en-US" sz="1200" dirty="0"/>
              <a:t>Fig  24. </a:t>
            </a:r>
            <a:r>
              <a:rPr lang="en-US" sz="1200" dirty="0" err="1"/>
              <a:t>Adaboost</a:t>
            </a:r>
            <a:r>
              <a:rPr lang="en-US" sz="1200" dirty="0"/>
              <a:t> training model</a:t>
            </a:r>
          </a:p>
        </p:txBody>
      </p:sp>
    </p:spTree>
    <p:extLst>
      <p:ext uri="{BB962C8B-B14F-4D97-AF65-F5344CB8AC3E}">
        <p14:creationId xmlns:p14="http://schemas.microsoft.com/office/powerpoint/2010/main" val="125004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1E23-B80A-35E7-4608-6EAF190DE15B}"/>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4E5998DE-A98E-10B2-722E-417808978941}"/>
              </a:ext>
            </a:extLst>
          </p:cNvPr>
          <p:cNvPicPr>
            <a:picLocks noGrp="1" noChangeAspect="1"/>
          </p:cNvPicPr>
          <p:nvPr>
            <p:ph idx="1"/>
          </p:nvPr>
        </p:nvPicPr>
        <p:blipFill>
          <a:blip r:embed="rId2"/>
          <a:stretch>
            <a:fillRect/>
          </a:stretch>
        </p:blipFill>
        <p:spPr>
          <a:xfrm>
            <a:off x="1706291" y="750651"/>
            <a:ext cx="8779417" cy="5356697"/>
          </a:xfrm>
        </p:spPr>
      </p:pic>
      <p:sp>
        <p:nvSpPr>
          <p:cNvPr id="3" name="TextBox 2">
            <a:extLst>
              <a:ext uri="{FF2B5EF4-FFF2-40B4-BE49-F238E27FC236}">
                <a16:creationId xmlns:a16="http://schemas.microsoft.com/office/drawing/2014/main" id="{588D8544-F621-7F60-EAEA-5339A89A2525}"/>
              </a:ext>
            </a:extLst>
          </p:cNvPr>
          <p:cNvSpPr txBox="1"/>
          <p:nvPr/>
        </p:nvSpPr>
        <p:spPr>
          <a:xfrm>
            <a:off x="5004619" y="6148373"/>
            <a:ext cx="4562167" cy="276999"/>
          </a:xfrm>
          <a:prstGeom prst="rect">
            <a:avLst/>
          </a:prstGeom>
          <a:noFill/>
        </p:spPr>
        <p:txBody>
          <a:bodyPr wrap="square" rtlCol="0">
            <a:spAutoFit/>
          </a:bodyPr>
          <a:lstStyle/>
          <a:p>
            <a:r>
              <a:rPr lang="en-US" sz="1200" dirty="0"/>
              <a:t>Fig 25. Checking accuracy</a:t>
            </a:r>
          </a:p>
        </p:txBody>
      </p:sp>
    </p:spTree>
    <p:extLst>
      <p:ext uri="{BB962C8B-B14F-4D97-AF65-F5344CB8AC3E}">
        <p14:creationId xmlns:p14="http://schemas.microsoft.com/office/powerpoint/2010/main" val="2742023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07FC5-E995-C893-EFBA-A2CAEE0AE6CC}"/>
              </a:ext>
            </a:extLst>
          </p:cNvPr>
          <p:cNvSpPr>
            <a:spLocks noGrp="1"/>
          </p:cNvSpPr>
          <p:nvPr>
            <p:ph type="title"/>
          </p:nvPr>
        </p:nvSpPr>
        <p:spPr/>
        <p:txBody>
          <a:bodyPr/>
          <a:lstStyle/>
          <a:p>
            <a:endParaRPr lang="en-US"/>
          </a:p>
        </p:txBody>
      </p:sp>
      <p:pic>
        <p:nvPicPr>
          <p:cNvPr id="5" name="Content Placeholder 4" descr="Table&#10;&#10;Description automatically generated">
            <a:extLst>
              <a:ext uri="{FF2B5EF4-FFF2-40B4-BE49-F238E27FC236}">
                <a16:creationId xmlns:a16="http://schemas.microsoft.com/office/drawing/2014/main" id="{EEFDBA8D-1DA2-092B-A11B-E9E4220EA204}"/>
              </a:ext>
            </a:extLst>
          </p:cNvPr>
          <p:cNvPicPr>
            <a:picLocks noGrp="1" noChangeAspect="1"/>
          </p:cNvPicPr>
          <p:nvPr>
            <p:ph idx="1"/>
          </p:nvPr>
        </p:nvPicPr>
        <p:blipFill>
          <a:blip r:embed="rId2"/>
          <a:stretch>
            <a:fillRect/>
          </a:stretch>
        </p:blipFill>
        <p:spPr>
          <a:xfrm>
            <a:off x="685801" y="947852"/>
            <a:ext cx="10454267" cy="4739269"/>
          </a:xfrm>
        </p:spPr>
      </p:pic>
      <p:sp>
        <p:nvSpPr>
          <p:cNvPr id="4" name="TextBox 3">
            <a:extLst>
              <a:ext uri="{FF2B5EF4-FFF2-40B4-BE49-F238E27FC236}">
                <a16:creationId xmlns:a16="http://schemas.microsoft.com/office/drawing/2014/main" id="{EF61A6CE-78BA-A88E-09F6-F0DD028BF604}"/>
              </a:ext>
            </a:extLst>
          </p:cNvPr>
          <p:cNvSpPr txBox="1"/>
          <p:nvPr/>
        </p:nvSpPr>
        <p:spPr>
          <a:xfrm>
            <a:off x="4935794" y="5717076"/>
            <a:ext cx="5014452" cy="276999"/>
          </a:xfrm>
          <a:prstGeom prst="rect">
            <a:avLst/>
          </a:prstGeom>
          <a:noFill/>
        </p:spPr>
        <p:txBody>
          <a:bodyPr wrap="square" rtlCol="0">
            <a:spAutoFit/>
          </a:bodyPr>
          <a:lstStyle/>
          <a:p>
            <a:r>
              <a:rPr lang="en-US" sz="1200" dirty="0"/>
              <a:t>Fig 26. Classification report</a:t>
            </a:r>
          </a:p>
        </p:txBody>
      </p:sp>
    </p:spTree>
    <p:extLst>
      <p:ext uri="{BB962C8B-B14F-4D97-AF65-F5344CB8AC3E}">
        <p14:creationId xmlns:p14="http://schemas.microsoft.com/office/powerpoint/2010/main" val="1898627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76A91-08DC-6F5F-C76E-931F379D0BB5}"/>
              </a:ext>
            </a:extLst>
          </p:cNvPr>
          <p:cNvSpPr>
            <a:spLocks noGrp="1"/>
          </p:cNvSpPr>
          <p:nvPr>
            <p:ph type="title"/>
          </p:nvPr>
        </p:nvSpPr>
        <p:spPr>
          <a:xfrm>
            <a:off x="685801" y="0"/>
            <a:ext cx="10131425" cy="1456267"/>
          </a:xfrm>
        </p:spPr>
        <p:txBody>
          <a:bodyPr/>
          <a:lstStyle/>
          <a:p>
            <a:r>
              <a:rPr lang="en-US"/>
              <a:t>Modelling with XGBOOST</a:t>
            </a:r>
            <a:endParaRPr lang="en-US" dirty="0"/>
          </a:p>
        </p:txBody>
      </p:sp>
      <p:sp>
        <p:nvSpPr>
          <p:cNvPr id="3" name="Content Placeholder 2">
            <a:extLst>
              <a:ext uri="{FF2B5EF4-FFF2-40B4-BE49-F238E27FC236}">
                <a16:creationId xmlns:a16="http://schemas.microsoft.com/office/drawing/2014/main" id="{E1BE2512-85C7-ABFB-F14E-9636315AE30A}"/>
              </a:ext>
            </a:extLst>
          </p:cNvPr>
          <p:cNvSpPr>
            <a:spLocks noGrp="1"/>
          </p:cNvSpPr>
          <p:nvPr>
            <p:ph idx="1"/>
          </p:nvPr>
        </p:nvSpPr>
        <p:spPr>
          <a:xfrm>
            <a:off x="685801" y="1255545"/>
            <a:ext cx="10621537" cy="5256768"/>
          </a:xfrm>
        </p:spPr>
        <p:txBody>
          <a:bodyPr>
            <a:normAutofit fontScale="92500" lnSpcReduction="20000"/>
          </a:bodyPr>
          <a:lstStyle/>
          <a:p>
            <a:pPr fontAlgn="base">
              <a:buFont typeface="Arial" panose="020B0604020202020204" pitchFamily="34" charset="0"/>
              <a:buChar char="•"/>
            </a:pPr>
            <a:r>
              <a:rPr lang="en-US" dirty="0">
                <a:latin typeface="-apple-system"/>
              </a:rPr>
              <a:t>XG-Boost Algorithm is an implementation of gradient boosted decision trees. That was designed to speed an performance.</a:t>
            </a:r>
          </a:p>
          <a:p>
            <a:pPr fontAlgn="base">
              <a:buFont typeface="Arial" panose="020B0604020202020204" pitchFamily="34" charset="0"/>
              <a:buChar char="•"/>
            </a:pPr>
            <a:r>
              <a:rPr lang="en-US" dirty="0">
                <a:latin typeface="-apple-system"/>
              </a:rPr>
              <a:t>Basically, XG-Boosting is a type of software library. That you can download and install on your machine. Then have to access it from a variety of interfaces.</a:t>
            </a:r>
          </a:p>
          <a:p>
            <a:pPr marL="0" indent="0" fontAlgn="base">
              <a:buNone/>
            </a:pPr>
            <a:r>
              <a:rPr lang="en-US" dirty="0">
                <a:latin typeface="-apple-system"/>
              </a:rPr>
              <a:t>Three main forms of gradient boosting are supported:</a:t>
            </a:r>
          </a:p>
          <a:p>
            <a:pPr fontAlgn="base">
              <a:buFont typeface="Arial" panose="020B0604020202020204" pitchFamily="34" charset="0"/>
              <a:buChar char="•"/>
            </a:pPr>
            <a:r>
              <a:rPr lang="en-US" dirty="0">
                <a:latin typeface="-apple-system"/>
              </a:rPr>
              <a:t>Gradient Boosting - This is also called as gradient boosting machine including the learning rate.</a:t>
            </a:r>
          </a:p>
          <a:p>
            <a:pPr fontAlgn="base">
              <a:buFont typeface="Arial" panose="020B0604020202020204" pitchFamily="34" charset="0"/>
              <a:buChar char="•"/>
            </a:pPr>
            <a:r>
              <a:rPr lang="en-US" dirty="0">
                <a:latin typeface="-apple-system"/>
              </a:rPr>
              <a:t>Stochastic Gradient Boosting - This is the boosting with sub-sampling at the row, column, and column per split levels.</a:t>
            </a:r>
          </a:p>
          <a:p>
            <a:pPr fontAlgn="base">
              <a:buFont typeface="Arial" panose="020B0604020202020204" pitchFamily="34" charset="0"/>
              <a:buChar char="•"/>
            </a:pPr>
            <a:r>
              <a:rPr lang="en-US" dirty="0">
                <a:latin typeface="-apple-system"/>
              </a:rPr>
              <a:t>Regularized Gradient Boosting - It includes boosting with both L1 and L2 regularization.</a:t>
            </a:r>
          </a:p>
          <a:p>
            <a:pPr marL="0" indent="0" fontAlgn="base">
              <a:buNone/>
            </a:pPr>
            <a:r>
              <a:rPr lang="en-US" dirty="0">
                <a:latin typeface="-apple-system"/>
              </a:rPr>
              <a:t>Features:</a:t>
            </a:r>
          </a:p>
          <a:p>
            <a:pPr fontAlgn="base">
              <a:buFont typeface="Arial" panose="020B0604020202020204" pitchFamily="34" charset="0"/>
              <a:buChar char="•"/>
            </a:pPr>
            <a:r>
              <a:rPr lang="en-US" dirty="0">
                <a:latin typeface="-apple-system"/>
              </a:rPr>
              <a:t>Flexibility - </a:t>
            </a:r>
            <a:r>
              <a:rPr lang="en-US" dirty="0" err="1">
                <a:latin typeface="-apple-system"/>
              </a:rPr>
              <a:t>XGBoosting</a:t>
            </a:r>
            <a:r>
              <a:rPr lang="en-US" dirty="0">
                <a:latin typeface="-apple-system"/>
              </a:rPr>
              <a:t> supports user-defined objective functions with classification, regression and ranking problems. We use an objective function to measure the performance of the model. That is given a certain set of parameters. Furthermore, it supports user-defined evaluation metrics as well.</a:t>
            </a:r>
          </a:p>
          <a:p>
            <a:pPr fontAlgn="base">
              <a:buFont typeface="Arial" panose="020B0604020202020204" pitchFamily="34" charset="0"/>
              <a:buChar char="•"/>
            </a:pPr>
            <a:r>
              <a:rPr lang="en-US" dirty="0">
                <a:latin typeface="-apple-system"/>
              </a:rPr>
              <a:t>Availability - As it is available for programming languages such as R, Python, Java, Julia, and Scala.</a:t>
            </a:r>
          </a:p>
          <a:p>
            <a:pPr fontAlgn="base">
              <a:buFont typeface="Arial" panose="020B0604020202020204" pitchFamily="34" charset="0"/>
              <a:buChar char="•"/>
            </a:pPr>
            <a:r>
              <a:rPr lang="en-US" dirty="0">
                <a:latin typeface="-apple-system"/>
              </a:rPr>
              <a:t>Save and Reload - We can easily save our data matrix and model and reload it later. Let suppose, if we have a large dataset, we can simply save the model. Further, we use it in future instead of wasting time redoing the computation.</a:t>
            </a:r>
          </a:p>
          <a:p>
            <a:endParaRPr lang="en-US" dirty="0"/>
          </a:p>
        </p:txBody>
      </p:sp>
    </p:spTree>
    <p:extLst>
      <p:ext uri="{BB962C8B-B14F-4D97-AF65-F5344CB8AC3E}">
        <p14:creationId xmlns:p14="http://schemas.microsoft.com/office/powerpoint/2010/main" val="1218969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6B6B2CAA-603B-FA9F-4375-0EE77ED7F181}"/>
              </a:ext>
            </a:extLst>
          </p:cNvPr>
          <p:cNvPicPr>
            <a:picLocks noChangeAspect="1"/>
          </p:cNvPicPr>
          <p:nvPr/>
        </p:nvPicPr>
        <p:blipFill>
          <a:blip r:embed="rId2"/>
          <a:stretch>
            <a:fillRect/>
          </a:stretch>
        </p:blipFill>
        <p:spPr>
          <a:xfrm>
            <a:off x="583373" y="787401"/>
            <a:ext cx="11025254" cy="4984750"/>
          </a:xfrm>
          <a:prstGeom prst="rect">
            <a:avLst/>
          </a:prstGeom>
        </p:spPr>
      </p:pic>
      <p:sp>
        <p:nvSpPr>
          <p:cNvPr id="2" name="TextBox 1">
            <a:extLst>
              <a:ext uri="{FF2B5EF4-FFF2-40B4-BE49-F238E27FC236}">
                <a16:creationId xmlns:a16="http://schemas.microsoft.com/office/drawing/2014/main" id="{9D104964-DE60-E304-5BFA-0F7683CC2FCD}"/>
              </a:ext>
            </a:extLst>
          </p:cNvPr>
          <p:cNvSpPr txBox="1"/>
          <p:nvPr/>
        </p:nvSpPr>
        <p:spPr>
          <a:xfrm>
            <a:off x="5122608" y="5772151"/>
            <a:ext cx="4630993" cy="276999"/>
          </a:xfrm>
          <a:prstGeom prst="rect">
            <a:avLst/>
          </a:prstGeom>
          <a:noFill/>
        </p:spPr>
        <p:txBody>
          <a:bodyPr wrap="square" rtlCol="0">
            <a:spAutoFit/>
          </a:bodyPr>
          <a:lstStyle/>
          <a:p>
            <a:r>
              <a:rPr lang="en-US" sz="1200" dirty="0"/>
              <a:t>Fig 27. XGBOOST Model </a:t>
            </a:r>
          </a:p>
        </p:txBody>
      </p:sp>
    </p:spTree>
    <p:extLst>
      <p:ext uri="{BB962C8B-B14F-4D97-AF65-F5344CB8AC3E}">
        <p14:creationId xmlns:p14="http://schemas.microsoft.com/office/powerpoint/2010/main" val="299763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C078A-9D0E-7BE3-9786-E72EA73FC3EA}"/>
              </a:ext>
            </a:extLst>
          </p:cNvPr>
          <p:cNvSpPr>
            <a:spLocks noGrp="1"/>
          </p:cNvSpPr>
          <p:nvPr>
            <p:ph type="title"/>
          </p:nvPr>
        </p:nvSpPr>
        <p:spPr>
          <a:xfrm>
            <a:off x="561264" y="394138"/>
            <a:ext cx="10131425" cy="956441"/>
          </a:xfrm>
        </p:spPr>
        <p:txBody>
          <a:bodyPr/>
          <a:lstStyle/>
          <a:p>
            <a:r>
              <a:rPr lang="en-US" b="1" dirty="0"/>
              <a:t>DATA GATHERING</a:t>
            </a:r>
          </a:p>
        </p:txBody>
      </p:sp>
      <p:sp>
        <p:nvSpPr>
          <p:cNvPr id="3" name="Content Placeholder 2">
            <a:extLst>
              <a:ext uri="{FF2B5EF4-FFF2-40B4-BE49-F238E27FC236}">
                <a16:creationId xmlns:a16="http://schemas.microsoft.com/office/drawing/2014/main" id="{B87B7572-CB1F-F84A-170D-A6F45B304B30}"/>
              </a:ext>
            </a:extLst>
          </p:cNvPr>
          <p:cNvSpPr>
            <a:spLocks noGrp="1"/>
          </p:cNvSpPr>
          <p:nvPr>
            <p:ph idx="1"/>
          </p:nvPr>
        </p:nvSpPr>
        <p:spPr>
          <a:xfrm>
            <a:off x="347114" y="2164702"/>
            <a:ext cx="10131425" cy="4180114"/>
          </a:xfrm>
        </p:spPr>
        <p:txBody>
          <a:bodyPr>
            <a:normAutofit/>
          </a:bodyPr>
          <a:lstStyle/>
          <a:p>
            <a:r>
              <a:rPr lang="en-US" sz="2000" b="0" i="0" u="none" strike="noStrike" dirty="0">
                <a:solidFill>
                  <a:srgbClr val="E6EDF3"/>
                </a:solidFill>
                <a:effectLst/>
                <a:latin typeface="+mj-lt"/>
              </a:rPr>
              <a:t>The dataset comes from </a:t>
            </a:r>
            <a:r>
              <a:rPr lang="en-US" sz="2000" b="0" i="0" u="none" strike="noStrike" dirty="0">
                <a:effectLst/>
                <a:latin typeface="+mj-lt"/>
                <a:hlinkClick r:id="rId2"/>
              </a:rPr>
              <a:t>Kaggle</a:t>
            </a:r>
            <a:r>
              <a:rPr lang="en-US" sz="2000" b="0" i="0" u="none" strike="noStrike" dirty="0">
                <a:solidFill>
                  <a:srgbClr val="E6EDF3"/>
                </a:solidFill>
                <a:effectLst/>
                <a:latin typeface="+mj-lt"/>
              </a:rPr>
              <a:t>, and it consists of a multi-year data ranging from 2009 to 2018 separated in 10 different files.</a:t>
            </a:r>
          </a:p>
          <a:p>
            <a:r>
              <a:rPr lang="en-US" sz="2000" b="0" i="0" u="none" strike="noStrike" dirty="0">
                <a:solidFill>
                  <a:srgbClr val="E6EDF3"/>
                </a:solidFill>
                <a:effectLst/>
                <a:latin typeface="+mj-lt"/>
              </a:rPr>
              <a:t>Each one of these datasets has 28 categories/features in average with a few million rows. Because of the size of each file, I chose to work with is only one, corresponding to the 2018. This one consists of 28 categories with just over 7.2 million rows.</a:t>
            </a:r>
          </a:p>
          <a:p>
            <a:r>
              <a:rPr lang="en-US" sz="2000" dirty="0">
                <a:solidFill>
                  <a:srgbClr val="E6EDF3"/>
                </a:solidFill>
                <a:latin typeface="+mj-lt"/>
              </a:rPr>
              <a:t>The project considered </a:t>
            </a:r>
            <a:r>
              <a:rPr lang="en-US" sz="2000" b="0" i="0" u="none" strike="noStrike" dirty="0">
                <a:solidFill>
                  <a:srgbClr val="E6EDF3"/>
                </a:solidFill>
                <a:effectLst/>
                <a:latin typeface="+mj-lt"/>
              </a:rPr>
              <a:t>features that are useful before the plane takes off.</a:t>
            </a:r>
          </a:p>
          <a:p>
            <a:r>
              <a:rPr lang="en-US" sz="2000" dirty="0">
                <a:solidFill>
                  <a:srgbClr val="E6EDF3"/>
                </a:solidFill>
                <a:latin typeface="+mj-lt"/>
              </a:rPr>
              <a:t>The features to be avoided are TAXI_OUT, WHEELS_OFF, WHEELS_ON, TAXI_IN, ACTUAL_ELAPSED_TIME.</a:t>
            </a:r>
          </a:p>
          <a:p>
            <a:r>
              <a:rPr lang="en-US" sz="2000" dirty="0">
                <a:solidFill>
                  <a:srgbClr val="E6EDF3"/>
                </a:solidFill>
                <a:latin typeface="+mj-lt"/>
              </a:rPr>
              <a:t>There is an additional feature that will bias the models, and that is the DEP_DELAY (Departure Delay.</a:t>
            </a:r>
          </a:p>
          <a:p>
            <a:endParaRPr lang="en-US" b="0" i="0" u="none" strike="noStrike" dirty="0">
              <a:solidFill>
                <a:srgbClr val="E6EDF3"/>
              </a:solidFill>
              <a:effectLst/>
              <a:latin typeface="-apple-system"/>
            </a:endParaRPr>
          </a:p>
          <a:p>
            <a:pPr marL="0" indent="0">
              <a:buNone/>
            </a:pPr>
            <a:endParaRPr lang="en-US" b="0" i="0" u="none" strike="noStrike" dirty="0">
              <a:solidFill>
                <a:srgbClr val="E6EDF3"/>
              </a:solidFill>
              <a:effectLst/>
              <a:latin typeface="-apple-system"/>
            </a:endParaRPr>
          </a:p>
          <a:p>
            <a:endParaRPr lang="en-US" dirty="0"/>
          </a:p>
        </p:txBody>
      </p:sp>
    </p:spTree>
    <p:extLst>
      <p:ext uri="{BB962C8B-B14F-4D97-AF65-F5344CB8AC3E}">
        <p14:creationId xmlns:p14="http://schemas.microsoft.com/office/powerpoint/2010/main" val="592954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A09C-A63D-46FB-8202-DAFEDC94CA93}"/>
              </a:ext>
            </a:extLst>
          </p:cNvPr>
          <p:cNvSpPr>
            <a:spLocks noGrp="1"/>
          </p:cNvSpPr>
          <p:nvPr>
            <p:ph type="title"/>
          </p:nvPr>
        </p:nvSpPr>
        <p:spPr>
          <a:xfrm>
            <a:off x="607741" y="0"/>
            <a:ext cx="10131425" cy="1456267"/>
          </a:xfrm>
        </p:spPr>
        <p:txBody>
          <a:bodyPr/>
          <a:lstStyle/>
          <a:p>
            <a:r>
              <a:rPr lang="en-US"/>
              <a:t>Modelling with random forest  </a:t>
            </a:r>
            <a:endParaRPr lang="en-US" dirty="0"/>
          </a:p>
        </p:txBody>
      </p:sp>
      <p:sp>
        <p:nvSpPr>
          <p:cNvPr id="3" name="Content Placeholder 2">
            <a:extLst>
              <a:ext uri="{FF2B5EF4-FFF2-40B4-BE49-F238E27FC236}">
                <a16:creationId xmlns:a16="http://schemas.microsoft.com/office/drawing/2014/main" id="{076FB471-EA6F-693E-7765-BCF8DFAE8E3A}"/>
              </a:ext>
            </a:extLst>
          </p:cNvPr>
          <p:cNvSpPr>
            <a:spLocks noGrp="1"/>
          </p:cNvSpPr>
          <p:nvPr>
            <p:ph idx="1"/>
          </p:nvPr>
        </p:nvSpPr>
        <p:spPr>
          <a:xfrm>
            <a:off x="607741" y="1222607"/>
            <a:ext cx="10721898" cy="5914173"/>
          </a:xfrm>
        </p:spPr>
        <p:txBody>
          <a:bodyPr>
            <a:normAutofit fontScale="92500" lnSpcReduction="20000"/>
          </a:bodyPr>
          <a:lstStyle/>
          <a:p>
            <a:pPr>
              <a:buFont typeface="Arial" panose="020B0604020202020204" pitchFamily="34" charset="0"/>
              <a:buChar char="•"/>
            </a:pPr>
            <a:r>
              <a:rPr lang="en-US" sz="1900" dirty="0">
                <a:latin typeface="-apple-system"/>
              </a:rPr>
              <a:t>Random Forest is a powerful and versatile supervised machine learning algorithm that grows and combines multiple decision trees to create a “forest.” </a:t>
            </a:r>
          </a:p>
          <a:p>
            <a:r>
              <a:rPr lang="en-US" sz="1900" dirty="0">
                <a:latin typeface="-apple-system"/>
              </a:rPr>
              <a:t>The logic behind the Random Forest model is that multiple uncorrelated models (the individual decision trees) perform much better as a group than they do alone. When using Random Forest for classification, each tree gives a classification or a “vote.” </a:t>
            </a:r>
          </a:p>
          <a:p>
            <a:r>
              <a:rPr lang="en-US" sz="1900" dirty="0">
                <a:latin typeface="-apple-system"/>
              </a:rPr>
              <a:t>The forest chooses the classification with the majority of the “votes.” When using Random Forest for regression, the forest picks the average of the outputs of all trees.</a:t>
            </a:r>
          </a:p>
          <a:p>
            <a:r>
              <a:rPr lang="en-US" sz="1900" dirty="0">
                <a:latin typeface="-apple-system"/>
              </a:rPr>
              <a:t>The key here lies in the fact that there is low (or no) correlation between the individual models—that is, between the decision trees that make up the larger Random Forest model. </a:t>
            </a:r>
          </a:p>
          <a:p>
            <a:r>
              <a:rPr lang="en-US" sz="1900" dirty="0">
                <a:latin typeface="-apple-system"/>
              </a:rPr>
              <a:t>While individual decision trees may produce errors, the majority of the group will be correct, thus moving the overall outcome in the right direction.</a:t>
            </a:r>
          </a:p>
          <a:p>
            <a:pPr marL="0" indent="0">
              <a:buNone/>
            </a:pPr>
            <a:r>
              <a:rPr lang="en-US" sz="1900" dirty="0">
                <a:latin typeface="-apple-system"/>
              </a:rPr>
              <a:t>The key benefits of using Random Forest are:</a:t>
            </a:r>
          </a:p>
          <a:p>
            <a:r>
              <a:rPr lang="en-US" sz="1900" dirty="0">
                <a:latin typeface="-apple-system"/>
              </a:rPr>
              <a:t>Ease of use</a:t>
            </a:r>
          </a:p>
          <a:p>
            <a:r>
              <a:rPr lang="en-US" sz="1900" dirty="0">
                <a:latin typeface="-apple-system"/>
              </a:rPr>
              <a:t>Efficiency</a:t>
            </a:r>
          </a:p>
          <a:p>
            <a:r>
              <a:rPr lang="en-US" sz="1900" dirty="0">
                <a:latin typeface="-apple-system"/>
              </a:rPr>
              <a:t>Accuracy</a:t>
            </a:r>
          </a:p>
          <a:p>
            <a:r>
              <a:rPr lang="en-US" sz="1900" dirty="0">
                <a:latin typeface="-apple-system"/>
              </a:rPr>
              <a:t>Versatility – can be used for classification or regression</a:t>
            </a:r>
          </a:p>
          <a:p>
            <a:r>
              <a:rPr lang="en-US" sz="1900" dirty="0">
                <a:latin typeface="-apple-system"/>
              </a:rPr>
              <a:t>More beginner friendly than similarly accurate algorithms like neural nets</a:t>
            </a:r>
          </a:p>
          <a:p>
            <a:pPr marL="0" indent="0">
              <a:buNone/>
            </a:pPr>
            <a:br>
              <a:rPr lang="en-US" dirty="0"/>
            </a:br>
            <a:br>
              <a:rPr lang="en-US" dirty="0"/>
            </a:br>
            <a:endParaRPr lang="en-US" dirty="0"/>
          </a:p>
        </p:txBody>
      </p:sp>
    </p:spTree>
    <p:extLst>
      <p:ext uri="{BB962C8B-B14F-4D97-AF65-F5344CB8AC3E}">
        <p14:creationId xmlns:p14="http://schemas.microsoft.com/office/powerpoint/2010/main" val="472527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24980-385C-4068-6C4B-EAADCF0B21A2}"/>
              </a:ext>
            </a:extLst>
          </p:cNvPr>
          <p:cNvSpPr>
            <a:spLocks noGrp="1"/>
          </p:cNvSpPr>
          <p:nvPr>
            <p:ph type="title"/>
          </p:nvPr>
        </p:nvSpPr>
        <p:spPr>
          <a:xfrm>
            <a:off x="12673362" y="286215"/>
            <a:ext cx="10131425" cy="1456267"/>
          </a:xfrm>
        </p:spPr>
        <p:txBody>
          <a:bodyPr/>
          <a:lstStyle/>
          <a:p>
            <a:endParaRPr lang="en-US"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3F3FC3D7-5462-30D4-0E1D-84993063D3BC}"/>
              </a:ext>
            </a:extLst>
          </p:cNvPr>
          <p:cNvPicPr>
            <a:picLocks noGrp="1" noChangeAspect="1"/>
          </p:cNvPicPr>
          <p:nvPr>
            <p:ph idx="1"/>
          </p:nvPr>
        </p:nvPicPr>
        <p:blipFill>
          <a:blip r:embed="rId2"/>
          <a:stretch>
            <a:fillRect/>
          </a:stretch>
        </p:blipFill>
        <p:spPr>
          <a:xfrm>
            <a:off x="3131420" y="1998701"/>
            <a:ext cx="6819342" cy="3820766"/>
          </a:xfrm>
        </p:spPr>
      </p:pic>
      <p:pic>
        <p:nvPicPr>
          <p:cNvPr id="3" name="Content Placeholder 4" descr="Graphical user interface, text, application&#10;&#10;Description automatically generated">
            <a:extLst>
              <a:ext uri="{FF2B5EF4-FFF2-40B4-BE49-F238E27FC236}">
                <a16:creationId xmlns:a16="http://schemas.microsoft.com/office/drawing/2014/main" id="{CBE83672-DF33-FED6-6B1E-642BC54C9F66}"/>
              </a:ext>
            </a:extLst>
          </p:cNvPr>
          <p:cNvPicPr>
            <a:picLocks noChangeAspect="1"/>
          </p:cNvPicPr>
          <p:nvPr/>
        </p:nvPicPr>
        <p:blipFill rotWithShape="1">
          <a:blip r:embed="rId3"/>
          <a:srcRect b="80735"/>
          <a:stretch/>
        </p:blipFill>
        <p:spPr>
          <a:xfrm>
            <a:off x="3131420" y="5819467"/>
            <a:ext cx="6819342" cy="589912"/>
          </a:xfrm>
          <a:prstGeom prst="rect">
            <a:avLst/>
          </a:prstGeom>
        </p:spPr>
      </p:pic>
      <p:sp>
        <p:nvSpPr>
          <p:cNvPr id="4" name="TextBox 3">
            <a:extLst>
              <a:ext uri="{FF2B5EF4-FFF2-40B4-BE49-F238E27FC236}">
                <a16:creationId xmlns:a16="http://schemas.microsoft.com/office/drawing/2014/main" id="{B34BE9E8-437A-7CB2-4E5F-52B10BB0B31D}"/>
              </a:ext>
            </a:extLst>
          </p:cNvPr>
          <p:cNvSpPr txBox="1"/>
          <p:nvPr/>
        </p:nvSpPr>
        <p:spPr>
          <a:xfrm>
            <a:off x="4936131" y="6418351"/>
            <a:ext cx="4541855" cy="276999"/>
          </a:xfrm>
          <a:prstGeom prst="rect">
            <a:avLst/>
          </a:prstGeom>
          <a:noFill/>
        </p:spPr>
        <p:txBody>
          <a:bodyPr wrap="square" rtlCol="0">
            <a:spAutoFit/>
          </a:bodyPr>
          <a:lstStyle/>
          <a:p>
            <a:r>
              <a:rPr lang="en-US" sz="1200" dirty="0"/>
              <a:t>Fig  28. Model Performance</a:t>
            </a:r>
          </a:p>
        </p:txBody>
      </p:sp>
      <p:pic>
        <p:nvPicPr>
          <p:cNvPr id="7" name="Picture 6">
            <a:extLst>
              <a:ext uri="{FF2B5EF4-FFF2-40B4-BE49-F238E27FC236}">
                <a16:creationId xmlns:a16="http://schemas.microsoft.com/office/drawing/2014/main" id="{2AE5E865-833C-847F-95F2-39C2BD6117B6}"/>
              </a:ext>
            </a:extLst>
          </p:cNvPr>
          <p:cNvPicPr>
            <a:picLocks noChangeAspect="1"/>
          </p:cNvPicPr>
          <p:nvPr/>
        </p:nvPicPr>
        <p:blipFill>
          <a:blip r:embed="rId4"/>
          <a:stretch>
            <a:fillRect/>
          </a:stretch>
        </p:blipFill>
        <p:spPr>
          <a:xfrm>
            <a:off x="3131420" y="199641"/>
            <a:ext cx="6819342" cy="1799060"/>
          </a:xfrm>
          <a:prstGeom prst="rect">
            <a:avLst/>
          </a:prstGeom>
        </p:spPr>
      </p:pic>
    </p:spTree>
    <p:extLst>
      <p:ext uri="{BB962C8B-B14F-4D97-AF65-F5344CB8AC3E}">
        <p14:creationId xmlns:p14="http://schemas.microsoft.com/office/powerpoint/2010/main" val="3630855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F988-27B0-4AAE-B384-CCA4B73BEB45}"/>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86653BCA-7A9F-E8D6-364D-53001049FA1E}"/>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C7BBD0BE-E2FC-C8D4-EA98-55B22E1636C7}"/>
              </a:ext>
            </a:extLst>
          </p:cNvPr>
          <p:cNvPicPr>
            <a:picLocks noChangeAspect="1"/>
          </p:cNvPicPr>
          <p:nvPr/>
        </p:nvPicPr>
        <p:blipFill>
          <a:blip r:embed="rId2"/>
          <a:stretch>
            <a:fillRect/>
          </a:stretch>
        </p:blipFill>
        <p:spPr>
          <a:xfrm>
            <a:off x="1596903" y="2556388"/>
            <a:ext cx="8998193" cy="2353472"/>
          </a:xfrm>
          <a:prstGeom prst="rect">
            <a:avLst/>
          </a:prstGeom>
        </p:spPr>
      </p:pic>
      <p:sp>
        <p:nvSpPr>
          <p:cNvPr id="3" name="TextBox 2">
            <a:extLst>
              <a:ext uri="{FF2B5EF4-FFF2-40B4-BE49-F238E27FC236}">
                <a16:creationId xmlns:a16="http://schemas.microsoft.com/office/drawing/2014/main" id="{EAB6DA27-405D-3E1C-3179-A436B609D428}"/>
              </a:ext>
            </a:extLst>
          </p:cNvPr>
          <p:cNvSpPr txBox="1"/>
          <p:nvPr/>
        </p:nvSpPr>
        <p:spPr>
          <a:xfrm>
            <a:off x="5201264" y="4909860"/>
            <a:ext cx="4414684" cy="276999"/>
          </a:xfrm>
          <a:prstGeom prst="rect">
            <a:avLst/>
          </a:prstGeom>
          <a:noFill/>
        </p:spPr>
        <p:txBody>
          <a:bodyPr wrap="square" rtlCol="0">
            <a:spAutoFit/>
          </a:bodyPr>
          <a:lstStyle/>
          <a:p>
            <a:r>
              <a:rPr lang="en-US" sz="1200" dirty="0"/>
              <a:t>Fig 29. </a:t>
            </a:r>
            <a:r>
              <a:rPr lang="en-US" sz="1200" dirty="0" err="1"/>
              <a:t>RandomForestClassifier</a:t>
            </a:r>
            <a:endParaRPr lang="en-US" sz="1200" dirty="0"/>
          </a:p>
        </p:txBody>
      </p:sp>
    </p:spTree>
    <p:extLst>
      <p:ext uri="{BB962C8B-B14F-4D97-AF65-F5344CB8AC3E}">
        <p14:creationId xmlns:p14="http://schemas.microsoft.com/office/powerpoint/2010/main" val="3254366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ED854-3C8A-2771-0AEA-DDBE7C1E3258}"/>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FB3D4639-DDD5-4E36-F02C-8F9F29C9B78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703C257-6093-01E1-7D71-076F057ED9DB}"/>
              </a:ext>
            </a:extLst>
          </p:cNvPr>
          <p:cNvPicPr>
            <a:picLocks noChangeAspect="1"/>
          </p:cNvPicPr>
          <p:nvPr/>
        </p:nvPicPr>
        <p:blipFill>
          <a:blip r:embed="rId2"/>
          <a:stretch>
            <a:fillRect/>
          </a:stretch>
        </p:blipFill>
        <p:spPr>
          <a:xfrm>
            <a:off x="2216857" y="1216742"/>
            <a:ext cx="7758286" cy="4424516"/>
          </a:xfrm>
          <a:prstGeom prst="rect">
            <a:avLst/>
          </a:prstGeom>
        </p:spPr>
      </p:pic>
      <p:pic>
        <p:nvPicPr>
          <p:cNvPr id="9" name="Picture 8">
            <a:extLst>
              <a:ext uri="{FF2B5EF4-FFF2-40B4-BE49-F238E27FC236}">
                <a16:creationId xmlns:a16="http://schemas.microsoft.com/office/drawing/2014/main" id="{35F1AB7F-C620-28ED-809C-3C33C60BC567}"/>
              </a:ext>
            </a:extLst>
          </p:cNvPr>
          <p:cNvPicPr>
            <a:picLocks noChangeAspect="1"/>
          </p:cNvPicPr>
          <p:nvPr/>
        </p:nvPicPr>
        <p:blipFill>
          <a:blip r:embed="rId3"/>
          <a:stretch>
            <a:fillRect/>
          </a:stretch>
        </p:blipFill>
        <p:spPr>
          <a:xfrm>
            <a:off x="2216857" y="5641258"/>
            <a:ext cx="7758286" cy="665318"/>
          </a:xfrm>
          <a:prstGeom prst="rect">
            <a:avLst/>
          </a:prstGeom>
        </p:spPr>
      </p:pic>
      <p:sp>
        <p:nvSpPr>
          <p:cNvPr id="3" name="TextBox 2">
            <a:extLst>
              <a:ext uri="{FF2B5EF4-FFF2-40B4-BE49-F238E27FC236}">
                <a16:creationId xmlns:a16="http://schemas.microsoft.com/office/drawing/2014/main" id="{FD89D03F-10EA-24DE-9AA4-6AE322C0BB5C}"/>
              </a:ext>
            </a:extLst>
          </p:cNvPr>
          <p:cNvSpPr txBox="1"/>
          <p:nvPr/>
        </p:nvSpPr>
        <p:spPr>
          <a:xfrm>
            <a:off x="5220930" y="6269760"/>
            <a:ext cx="4611329" cy="276999"/>
          </a:xfrm>
          <a:prstGeom prst="rect">
            <a:avLst/>
          </a:prstGeom>
          <a:noFill/>
        </p:spPr>
        <p:txBody>
          <a:bodyPr wrap="square" rtlCol="0">
            <a:spAutoFit/>
          </a:bodyPr>
          <a:lstStyle/>
          <a:p>
            <a:r>
              <a:rPr lang="en-US" sz="1200" dirty="0"/>
              <a:t>Fig 30. Model Performance</a:t>
            </a:r>
          </a:p>
        </p:txBody>
      </p:sp>
    </p:spTree>
    <p:extLst>
      <p:ext uri="{BB962C8B-B14F-4D97-AF65-F5344CB8AC3E}">
        <p14:creationId xmlns:p14="http://schemas.microsoft.com/office/powerpoint/2010/main" val="2251123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F539-4BE5-E185-9013-F456075562DD}"/>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4762C86-6916-A34A-3A88-156F9DCD303C}"/>
              </a:ext>
            </a:extLst>
          </p:cNvPr>
          <p:cNvSpPr>
            <a:spLocks noGrp="1"/>
          </p:cNvSpPr>
          <p:nvPr>
            <p:ph idx="1"/>
          </p:nvPr>
        </p:nvSpPr>
        <p:spPr>
          <a:xfrm>
            <a:off x="685801" y="1617959"/>
            <a:ext cx="10543477" cy="4325640"/>
          </a:xfrm>
        </p:spPr>
        <p:txBody>
          <a:bodyPr/>
          <a:lstStyle/>
          <a:p>
            <a:r>
              <a:rPr lang="en-US" dirty="0"/>
              <a:t>Ghosting flights – There were flights with no WHEELS_ON or ARR_TME. Such flights never landed. So, we should find a way to include these flights or to deal with them in some way to enhance accuracy of the model.</a:t>
            </a:r>
          </a:p>
          <a:p>
            <a:r>
              <a:rPr lang="en-US" dirty="0"/>
              <a:t>There might be more than 1 airport in 1 city so, dealing with repeated airports is also something we should deal with to increase the accuracy of our predictions.</a:t>
            </a:r>
          </a:p>
          <a:p>
            <a:r>
              <a:rPr lang="en-US" dirty="0"/>
              <a:t>Since the dataset has multiple files for different years, ranging from 2008 to 2018. We should come up with a model which can handle all the files at once and give a more concreate result in terms of accuracy.</a:t>
            </a:r>
          </a:p>
          <a:p>
            <a:r>
              <a:rPr lang="en-US" dirty="0"/>
              <a:t>The scope of the project is confined to USA, if we include more countries and international flight data as well the models should be able to handle multiple features and still give the best accuracy.</a:t>
            </a:r>
          </a:p>
        </p:txBody>
      </p:sp>
    </p:spTree>
    <p:extLst>
      <p:ext uri="{BB962C8B-B14F-4D97-AF65-F5344CB8AC3E}">
        <p14:creationId xmlns:p14="http://schemas.microsoft.com/office/powerpoint/2010/main" val="1420440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CBA4-9D49-5B20-8E21-DFC69473275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AD242DB-B3D4-60ED-B032-429CEF5E106C}"/>
              </a:ext>
            </a:extLst>
          </p:cNvPr>
          <p:cNvSpPr>
            <a:spLocks noGrp="1"/>
          </p:cNvSpPr>
          <p:nvPr>
            <p:ph idx="1"/>
          </p:nvPr>
        </p:nvSpPr>
        <p:spPr>
          <a:xfrm>
            <a:off x="685801" y="1829833"/>
            <a:ext cx="10409662" cy="4191826"/>
          </a:xfrm>
        </p:spPr>
        <p:txBody>
          <a:bodyPr>
            <a:normAutofit/>
          </a:bodyPr>
          <a:lstStyle/>
          <a:p>
            <a:pPr marL="0" indent="0">
              <a:buNone/>
            </a:pPr>
            <a:r>
              <a:rPr lang="en-US" dirty="0"/>
              <a:t>In this project we were able to:</a:t>
            </a:r>
          </a:p>
          <a:p>
            <a:r>
              <a:rPr lang="en-US" dirty="0"/>
              <a:t>Perform EDA on the dataset and discover findings like Total number of flights per airlines, better days to travel, impact of delayed flights, popular destinations with average airline delay </a:t>
            </a:r>
            <a:r>
              <a:rPr lang="en-US" dirty="0" err="1"/>
              <a:t>etc</a:t>
            </a:r>
            <a:r>
              <a:rPr lang="en-US" dirty="0"/>
              <a:t> and visualize them.</a:t>
            </a:r>
          </a:p>
          <a:p>
            <a:r>
              <a:rPr lang="en-US" dirty="0"/>
              <a:t>Found that Delta and Alaska Airlines are two of the most reliable airlines with the lowest number of delayed flights.</a:t>
            </a:r>
          </a:p>
          <a:p>
            <a:r>
              <a:rPr lang="en-US" dirty="0"/>
              <a:t>Visualize the raw dataset on Tableau and create a dashboard with filters which made it easy to navigate through the columns of the dataset and helped exploring the data in a more visual and interactive way.</a:t>
            </a:r>
          </a:p>
          <a:p>
            <a:r>
              <a:rPr lang="en-US" dirty="0"/>
              <a:t>Predict if a flight will be delayed or not even before it is displayed on the board, using various models like </a:t>
            </a:r>
            <a:r>
              <a:rPr lang="en-US" dirty="0" err="1"/>
              <a:t>XGBoost</a:t>
            </a:r>
            <a:r>
              <a:rPr lang="en-US" dirty="0"/>
              <a:t>, </a:t>
            </a:r>
            <a:r>
              <a:rPr lang="en-US" dirty="0" err="1"/>
              <a:t>ADABoost</a:t>
            </a:r>
            <a:r>
              <a:rPr lang="en-US" dirty="0"/>
              <a:t> and Random forest prediction models.</a:t>
            </a:r>
          </a:p>
          <a:p>
            <a:r>
              <a:rPr lang="en-US" dirty="0"/>
              <a:t>Compare the accuracy of three different prediction models </a:t>
            </a:r>
            <a:r>
              <a:rPr lang="en-US"/>
              <a:t>and found </a:t>
            </a:r>
            <a:r>
              <a:rPr lang="en-US" dirty="0"/>
              <a:t>the one which helps providing the best accuracy.</a:t>
            </a:r>
          </a:p>
        </p:txBody>
      </p:sp>
    </p:spTree>
    <p:extLst>
      <p:ext uri="{BB962C8B-B14F-4D97-AF65-F5344CB8AC3E}">
        <p14:creationId xmlns:p14="http://schemas.microsoft.com/office/powerpoint/2010/main" val="953560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568E0-2A97-FE97-3D0A-B4500407C422}"/>
              </a:ext>
            </a:extLst>
          </p:cNvPr>
          <p:cNvSpPr>
            <a:spLocks noGrp="1"/>
          </p:cNvSpPr>
          <p:nvPr>
            <p:ph type="title"/>
          </p:nvPr>
        </p:nvSpPr>
        <p:spPr>
          <a:xfrm>
            <a:off x="2603810" y="1615068"/>
            <a:ext cx="12149253" cy="3627863"/>
          </a:xfrm>
        </p:spPr>
        <p:txBody>
          <a:bodyPr>
            <a:normAutofit/>
          </a:bodyPr>
          <a:lstStyle/>
          <a:p>
            <a:r>
              <a:rPr lang="en-US" sz="9600" b="1" dirty="0"/>
              <a:t>THANK YOU</a:t>
            </a:r>
          </a:p>
        </p:txBody>
      </p:sp>
    </p:spTree>
    <p:extLst>
      <p:ext uri="{BB962C8B-B14F-4D97-AF65-F5344CB8AC3E}">
        <p14:creationId xmlns:p14="http://schemas.microsoft.com/office/powerpoint/2010/main" val="2997946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D3FB11-F207-2EE5-0A04-99C787EB434A}"/>
              </a:ext>
            </a:extLst>
          </p:cNvPr>
          <p:cNvSpPr>
            <a:spLocks noGrp="1"/>
          </p:cNvSpPr>
          <p:nvPr>
            <p:ph type="title"/>
          </p:nvPr>
        </p:nvSpPr>
        <p:spPr>
          <a:xfrm>
            <a:off x="685799" y="1150076"/>
            <a:ext cx="3659389" cy="4557849"/>
          </a:xfrm>
        </p:spPr>
        <p:txBody>
          <a:bodyPr vert="horz" lIns="91440" tIns="45720" rIns="91440" bIns="45720" rtlCol="0" anchor="ctr">
            <a:normAutofit/>
          </a:bodyPr>
          <a:lstStyle/>
          <a:p>
            <a:pPr algn="r"/>
            <a:r>
              <a:rPr lang="en-US" sz="2800"/>
              <a:t>glossary of all the features/categories available</a:t>
            </a:r>
          </a:p>
        </p:txBody>
      </p:sp>
      <p:cxnSp>
        <p:nvCxnSpPr>
          <p:cNvPr id="12" name="Straight Connector 11">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D0E9BF6-3387-4721-12F4-3DDEA6E6CDAE}"/>
              </a:ext>
            </a:extLst>
          </p:cNvPr>
          <p:cNvSpPr>
            <a:spLocks noGrp="1"/>
          </p:cNvSpPr>
          <p:nvPr>
            <p:ph idx="1"/>
          </p:nvPr>
        </p:nvSpPr>
        <p:spPr>
          <a:xfrm>
            <a:off x="4988658" y="1150076"/>
            <a:ext cx="6517543" cy="4557849"/>
          </a:xfrm>
        </p:spPr>
        <p:txBody>
          <a:bodyPr vert="horz" lIns="91440" tIns="45720" rIns="91440" bIns="45720" rtlCol="0" anchor="ctr">
            <a:normAutofit/>
          </a:bodyPr>
          <a:lstStyle/>
          <a:p>
            <a:pPr marL="0" indent="0">
              <a:lnSpc>
                <a:spcPct val="90000"/>
              </a:lnSpc>
            </a:pPr>
            <a:r>
              <a:rPr lang="en-US" sz="1100" b="1" i="0"/>
              <a:t>FL_DATE</a:t>
            </a:r>
            <a:r>
              <a:rPr lang="en-US" sz="1100" b="0" i="0"/>
              <a:t> = Date of the Flight</a:t>
            </a:r>
            <a:br>
              <a:rPr lang="en-US" sz="1100"/>
            </a:br>
            <a:r>
              <a:rPr lang="en-US" sz="1100" b="1" i="0"/>
              <a:t>OP_CARRIER</a:t>
            </a:r>
            <a:r>
              <a:rPr lang="en-US" sz="1100" b="0" i="0"/>
              <a:t> = Airline Identifier</a:t>
            </a:r>
            <a:br>
              <a:rPr lang="en-US" sz="1100"/>
            </a:br>
            <a:r>
              <a:rPr lang="en-US" sz="1100" b="1" i="0"/>
              <a:t>OP_CARRIER_FL_NUM</a:t>
            </a:r>
            <a:r>
              <a:rPr lang="en-US" sz="1100" b="0" i="0"/>
              <a:t> = Flight Number</a:t>
            </a:r>
            <a:br>
              <a:rPr lang="en-US" sz="1100"/>
            </a:br>
            <a:r>
              <a:rPr lang="en-US" sz="1100" b="1" i="0"/>
              <a:t>ORIGIN</a:t>
            </a:r>
            <a:r>
              <a:rPr lang="en-US" sz="1100" b="0" i="0"/>
              <a:t> = Starting Airport Code</a:t>
            </a:r>
            <a:br>
              <a:rPr lang="en-US" sz="1100"/>
            </a:br>
            <a:r>
              <a:rPr lang="en-US" sz="1100" b="1" i="0"/>
              <a:t>DEST</a:t>
            </a:r>
            <a:r>
              <a:rPr lang="en-US" sz="1100" b="0" i="0"/>
              <a:t> = Destination Airport Code</a:t>
            </a:r>
            <a:br>
              <a:rPr lang="en-US" sz="1100"/>
            </a:br>
            <a:r>
              <a:rPr lang="en-US" sz="1100" b="1" i="0"/>
              <a:t>CRS_DEP_TIME</a:t>
            </a:r>
            <a:r>
              <a:rPr lang="en-US" sz="1100" b="0" i="0"/>
              <a:t> = Planned Departure Time</a:t>
            </a:r>
            <a:br>
              <a:rPr lang="en-US" sz="1100"/>
            </a:br>
            <a:r>
              <a:rPr lang="en-US" sz="1100" b="1" i="0"/>
              <a:t>DEP_TIME</a:t>
            </a:r>
            <a:r>
              <a:rPr lang="en-US" sz="1100" b="0" i="0"/>
              <a:t> = Actual Departure Time</a:t>
            </a:r>
            <a:br>
              <a:rPr lang="en-US" sz="1100"/>
            </a:br>
            <a:r>
              <a:rPr lang="en-US" sz="1100" b="1" i="0"/>
              <a:t>DEP_DELAY</a:t>
            </a:r>
            <a:r>
              <a:rPr lang="en-US" sz="1100" b="0" i="0"/>
              <a:t> = Total Delay on Departure in minutes</a:t>
            </a:r>
            <a:br>
              <a:rPr lang="en-US" sz="1100"/>
            </a:br>
            <a:r>
              <a:rPr lang="en-US" sz="1100" b="1" i="0"/>
              <a:t>TAXI_OUT</a:t>
            </a:r>
            <a:r>
              <a:rPr lang="en-US" sz="1100" b="0" i="0"/>
              <a:t> = The time duration elapsed between departure from the origin airport gate and wheels off</a:t>
            </a:r>
            <a:br>
              <a:rPr lang="en-US" sz="1100"/>
            </a:br>
            <a:r>
              <a:rPr lang="en-US" sz="1100" b="1" i="0"/>
              <a:t>WHEELS_OFF</a:t>
            </a:r>
            <a:r>
              <a:rPr lang="en-US" sz="1100" b="0" i="0"/>
              <a:t> = The time point that the aircraft's wheels leave the ground</a:t>
            </a:r>
            <a:br>
              <a:rPr lang="en-US" sz="1100"/>
            </a:br>
            <a:r>
              <a:rPr lang="en-US" sz="1100" b="1" i="0"/>
              <a:t>WHEELS_ON</a:t>
            </a:r>
            <a:r>
              <a:rPr lang="en-US" sz="1100" b="0" i="0"/>
              <a:t> = The time point that the aircraft's wheels touch on the ground</a:t>
            </a:r>
            <a:br>
              <a:rPr lang="en-US" sz="1100"/>
            </a:br>
            <a:r>
              <a:rPr lang="en-US" sz="1100" b="1" i="0"/>
              <a:t>TAXI_IN</a:t>
            </a:r>
            <a:r>
              <a:rPr lang="en-US" sz="1100" b="0" i="0"/>
              <a:t> = The time duration elapsed between wheels-on and gate arrival at the destination airport</a:t>
            </a:r>
            <a:br>
              <a:rPr lang="en-US" sz="1100"/>
            </a:br>
            <a:r>
              <a:rPr lang="en-US" sz="1100" b="1" i="0"/>
              <a:t>CRS_ARR_TIME</a:t>
            </a:r>
            <a:r>
              <a:rPr lang="en-US" sz="1100" b="0" i="0"/>
              <a:t> = Planned arrival time</a:t>
            </a:r>
            <a:br>
              <a:rPr lang="en-US" sz="1100"/>
            </a:br>
            <a:r>
              <a:rPr lang="en-US" sz="1100" b="1" i="0"/>
              <a:t>ARR_TIME</a:t>
            </a:r>
            <a:r>
              <a:rPr lang="en-US" sz="1100" b="0" i="0"/>
              <a:t> = Actual Arrival Time = ARRIVAL_TIME - SCHEDULED_ARRIVAL</a:t>
            </a:r>
            <a:br>
              <a:rPr lang="en-US" sz="1100"/>
            </a:br>
            <a:r>
              <a:rPr lang="en-US" sz="1100" b="1" i="0"/>
              <a:t>ARR_DELAY</a:t>
            </a:r>
            <a:r>
              <a:rPr lang="en-US" sz="1100" b="0" i="0"/>
              <a:t> = Total Delay on Arrival in minutes</a:t>
            </a:r>
            <a:br>
              <a:rPr lang="en-US" sz="1100"/>
            </a:br>
            <a:r>
              <a:rPr lang="en-US" sz="1100" b="1" i="0"/>
              <a:t>CANCELLED</a:t>
            </a:r>
            <a:r>
              <a:rPr lang="en-US" sz="1100" b="0" i="0"/>
              <a:t> = Flight Cancelled (1 = cancelled)</a:t>
            </a:r>
            <a:br>
              <a:rPr lang="en-US" sz="1100"/>
            </a:br>
            <a:r>
              <a:rPr lang="en-US" sz="1100" b="1" i="0"/>
              <a:t>CANCELLATION_CODE</a:t>
            </a:r>
            <a:r>
              <a:rPr lang="en-US" sz="1100" b="0" i="0"/>
              <a:t> = Reason for Cancellation of flight: A - Airline/Carrier; B - Weather; C - National Air System; D - Security</a:t>
            </a:r>
            <a:br>
              <a:rPr lang="en-US" sz="1100"/>
            </a:br>
            <a:r>
              <a:rPr lang="en-US" sz="1100" b="1" i="0"/>
              <a:t>DIVERTED</a:t>
            </a:r>
            <a:r>
              <a:rPr lang="en-US" sz="1100" b="0" i="0"/>
              <a:t> = Aircraft landed on different airport that the one scheduled</a:t>
            </a:r>
            <a:br>
              <a:rPr lang="en-US" sz="1100"/>
            </a:br>
            <a:r>
              <a:rPr lang="en-US" sz="1100" b="1" i="0"/>
              <a:t>CRS_ELAPSED_TIME</a:t>
            </a:r>
            <a:r>
              <a:rPr lang="en-US" sz="1100" b="0" i="0"/>
              <a:t> = Planned amount of time needed for the flight trip</a:t>
            </a:r>
            <a:br>
              <a:rPr lang="en-US" sz="1100"/>
            </a:br>
            <a:r>
              <a:rPr lang="en-US" sz="1100" b="1" i="0"/>
              <a:t>ACTUAL_ELAPSED_TIME</a:t>
            </a:r>
            <a:r>
              <a:rPr lang="en-US" sz="1100" b="0" i="0"/>
              <a:t> = AIR_TIME+TAXI_IN+TAXI_OUT</a:t>
            </a:r>
            <a:br>
              <a:rPr lang="en-US" sz="1100"/>
            </a:br>
            <a:r>
              <a:rPr lang="en-US" sz="1100" b="1" i="0"/>
              <a:t>AIR_TIME</a:t>
            </a:r>
            <a:r>
              <a:rPr lang="en-US" sz="1100" b="0" i="0"/>
              <a:t> = The time duration between wheels_off and wheels_on time</a:t>
            </a:r>
            <a:br>
              <a:rPr lang="en-US" sz="1100"/>
            </a:br>
            <a:r>
              <a:rPr lang="en-US" sz="1100" b="1" i="0"/>
              <a:t>DISTANCE</a:t>
            </a:r>
            <a:r>
              <a:rPr lang="en-US" sz="1100" b="0" i="0"/>
              <a:t> = Distance between two airports</a:t>
            </a:r>
            <a:br>
              <a:rPr lang="en-US" sz="1100"/>
            </a:br>
            <a:r>
              <a:rPr lang="en-US" sz="1100" b="1" i="0"/>
              <a:t>CARRIER_DELAY</a:t>
            </a:r>
            <a:r>
              <a:rPr lang="en-US" sz="1100" b="0" i="0"/>
              <a:t> = Delay caused by the airline in minutes</a:t>
            </a:r>
            <a:br>
              <a:rPr lang="en-US" sz="1100"/>
            </a:br>
            <a:r>
              <a:rPr lang="en-US" sz="1100" b="1" i="0"/>
              <a:t>WEATHER_DELAY</a:t>
            </a:r>
            <a:r>
              <a:rPr lang="en-US" sz="1100" b="0" i="0"/>
              <a:t> = Delay caused by weather</a:t>
            </a:r>
            <a:br>
              <a:rPr lang="en-US" sz="1100"/>
            </a:br>
            <a:r>
              <a:rPr lang="en-US" sz="1100" b="1" i="0"/>
              <a:t>NAS_DELAY</a:t>
            </a:r>
            <a:r>
              <a:rPr lang="en-US" sz="1100" b="0" i="0"/>
              <a:t> = Delay caused by air system</a:t>
            </a:r>
            <a:br>
              <a:rPr lang="en-US" sz="1100"/>
            </a:br>
            <a:r>
              <a:rPr lang="en-US" sz="1100" b="1" i="0"/>
              <a:t>SECURITY_DELAY</a:t>
            </a:r>
            <a:r>
              <a:rPr lang="en-US" sz="1100" b="0" i="0"/>
              <a:t> = caused by security reasons</a:t>
            </a:r>
            <a:br>
              <a:rPr lang="en-US" sz="1100"/>
            </a:br>
            <a:r>
              <a:rPr lang="en-US" sz="1100" b="1" i="0"/>
              <a:t>LATE_AIRCRAFT_DELAY</a:t>
            </a:r>
            <a:r>
              <a:rPr lang="en-US" sz="1100" b="0" i="0"/>
              <a:t> = Delay caused by security</a:t>
            </a:r>
            <a:endParaRPr lang="en-US" sz="1100"/>
          </a:p>
        </p:txBody>
      </p:sp>
    </p:spTree>
    <p:extLst>
      <p:ext uri="{BB962C8B-B14F-4D97-AF65-F5344CB8AC3E}">
        <p14:creationId xmlns:p14="http://schemas.microsoft.com/office/powerpoint/2010/main" val="501951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Empty aeroplane seats">
            <a:extLst>
              <a:ext uri="{FF2B5EF4-FFF2-40B4-BE49-F238E27FC236}">
                <a16:creationId xmlns:a16="http://schemas.microsoft.com/office/drawing/2014/main" id="{AF69D71B-A052-1782-0D23-1776B2D3270B}"/>
              </a:ext>
            </a:extLst>
          </p:cNvPr>
          <p:cNvPicPr>
            <a:picLocks noChangeAspect="1"/>
          </p:cNvPicPr>
          <p:nvPr/>
        </p:nvPicPr>
        <p:blipFill rotWithShape="1">
          <a:blip r:embed="rId3">
            <a:alphaModFix amt="20000"/>
          </a:blip>
          <a:srcRect t="5913" b="9818"/>
          <a:stretch/>
        </p:blipFill>
        <p:spPr>
          <a:xfrm>
            <a:off x="20" y="10"/>
            <a:ext cx="12191980" cy="6857990"/>
          </a:xfrm>
          <a:prstGeom prst="rect">
            <a:avLst/>
          </a:prstGeom>
        </p:spPr>
      </p:pic>
      <p:pic>
        <p:nvPicPr>
          <p:cNvPr id="19"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36E5F17-864D-8E01-871E-45CCC92866BB}"/>
              </a:ext>
            </a:extLst>
          </p:cNvPr>
          <p:cNvSpPr>
            <a:spLocks noGrp="1"/>
          </p:cNvSpPr>
          <p:nvPr>
            <p:ph type="title"/>
          </p:nvPr>
        </p:nvSpPr>
        <p:spPr>
          <a:xfrm>
            <a:off x="685801" y="609600"/>
            <a:ext cx="10131425" cy="1456267"/>
          </a:xfrm>
        </p:spPr>
        <p:txBody>
          <a:bodyPr>
            <a:normAutofit/>
          </a:bodyPr>
          <a:lstStyle/>
          <a:p>
            <a:r>
              <a:rPr lang="en-US" dirty="0"/>
              <a:t>Data Preprocessing/Cleaning</a:t>
            </a:r>
          </a:p>
        </p:txBody>
      </p:sp>
      <p:sp>
        <p:nvSpPr>
          <p:cNvPr id="20" name="Content Placeholder 2">
            <a:extLst>
              <a:ext uri="{FF2B5EF4-FFF2-40B4-BE49-F238E27FC236}">
                <a16:creationId xmlns:a16="http://schemas.microsoft.com/office/drawing/2014/main" id="{BFA1781F-D6C7-F348-B8C1-7F7415EC892A}"/>
              </a:ext>
            </a:extLst>
          </p:cNvPr>
          <p:cNvSpPr>
            <a:spLocks noGrp="1"/>
          </p:cNvSpPr>
          <p:nvPr>
            <p:ph idx="1"/>
          </p:nvPr>
        </p:nvSpPr>
        <p:spPr>
          <a:xfrm>
            <a:off x="685801" y="2142067"/>
            <a:ext cx="10131425" cy="3649133"/>
          </a:xfrm>
        </p:spPr>
        <p:txBody>
          <a:bodyPr>
            <a:normAutofit/>
          </a:bodyPr>
          <a:lstStyle/>
          <a:p>
            <a:r>
              <a:rPr lang="en-US" dirty="0"/>
              <a:t>The data preprocessing and cleaning was done in two notebooks to make it easier to follow up due to their length.</a:t>
            </a:r>
          </a:p>
          <a:p>
            <a:r>
              <a:rPr lang="en-US" dirty="0"/>
              <a:t>The first step before going into the data cleaning was to define what I will be considering a delayed flight.</a:t>
            </a:r>
          </a:p>
          <a:p>
            <a:r>
              <a:rPr lang="en-US" dirty="0"/>
              <a:t>Arrive late at its destination is the feature I will be considering.</a:t>
            </a:r>
          </a:p>
          <a:p>
            <a:r>
              <a:rPr lang="en-US" dirty="0"/>
              <a:t>Even if a flight has a delay from its departure, but still arrives to its destination on time, it will not be considered a delayed flight.</a:t>
            </a:r>
          </a:p>
        </p:txBody>
      </p:sp>
    </p:spTree>
    <p:extLst>
      <p:ext uri="{BB962C8B-B14F-4D97-AF65-F5344CB8AC3E}">
        <p14:creationId xmlns:p14="http://schemas.microsoft.com/office/powerpoint/2010/main" val="2469905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27F0-A772-3D50-8539-ECF88D0F894F}"/>
              </a:ext>
            </a:extLst>
          </p:cNvPr>
          <p:cNvSpPr>
            <a:spLocks noGrp="1"/>
          </p:cNvSpPr>
          <p:nvPr>
            <p:ph type="title"/>
          </p:nvPr>
        </p:nvSpPr>
        <p:spPr/>
        <p:txBody>
          <a:bodyPr/>
          <a:lstStyle/>
          <a:p>
            <a:r>
              <a:rPr lang="en-US" dirty="0"/>
              <a:t>Data Preprocessing/Cleaning</a:t>
            </a:r>
          </a:p>
        </p:txBody>
      </p:sp>
      <p:sp>
        <p:nvSpPr>
          <p:cNvPr id="7" name="Content Placeholder 6">
            <a:extLst>
              <a:ext uri="{FF2B5EF4-FFF2-40B4-BE49-F238E27FC236}">
                <a16:creationId xmlns:a16="http://schemas.microsoft.com/office/drawing/2014/main" id="{31B225C2-AD9A-F085-5AA4-ED73A45939FE}"/>
              </a:ext>
            </a:extLst>
          </p:cNvPr>
          <p:cNvSpPr>
            <a:spLocks noGrp="1"/>
          </p:cNvSpPr>
          <p:nvPr>
            <p:ph idx="1"/>
          </p:nvPr>
        </p:nvSpPr>
        <p:spPr>
          <a:xfrm>
            <a:off x="685801" y="2142067"/>
            <a:ext cx="10131425" cy="1200901"/>
          </a:xfrm>
        </p:spPr>
        <p:txBody>
          <a:bodyPr/>
          <a:lstStyle/>
          <a:p>
            <a:r>
              <a:rPr lang="en-US" dirty="0"/>
              <a:t>Changed </a:t>
            </a:r>
            <a:r>
              <a:rPr lang="en-US" b="0" i="0" dirty="0">
                <a:effectLst/>
                <a:latin typeface="-apple-system"/>
              </a:rPr>
              <a:t>OP_CARRIER to the airlines extended names.</a:t>
            </a:r>
          </a:p>
          <a:p>
            <a:pPr marL="0" indent="0">
              <a:buNone/>
            </a:pPr>
            <a:endParaRPr lang="en-US" b="0" i="0" dirty="0">
              <a:effectLst/>
              <a:latin typeface="-apple-system"/>
            </a:endParaRPr>
          </a:p>
          <a:p>
            <a:pPr marL="0" indent="0">
              <a:buNone/>
            </a:pPr>
            <a:endParaRPr lang="en-US" dirty="0"/>
          </a:p>
        </p:txBody>
      </p:sp>
      <p:pic>
        <p:nvPicPr>
          <p:cNvPr id="9" name="Picture 8">
            <a:extLst>
              <a:ext uri="{FF2B5EF4-FFF2-40B4-BE49-F238E27FC236}">
                <a16:creationId xmlns:a16="http://schemas.microsoft.com/office/drawing/2014/main" id="{3DDCF552-FF36-70E0-FE3C-20BDE47D0D96}"/>
              </a:ext>
            </a:extLst>
          </p:cNvPr>
          <p:cNvPicPr>
            <a:picLocks noChangeAspect="1"/>
          </p:cNvPicPr>
          <p:nvPr/>
        </p:nvPicPr>
        <p:blipFill>
          <a:blip r:embed="rId2"/>
          <a:stretch>
            <a:fillRect/>
          </a:stretch>
        </p:blipFill>
        <p:spPr>
          <a:xfrm>
            <a:off x="1846315" y="2908982"/>
            <a:ext cx="8499370" cy="2691288"/>
          </a:xfrm>
          <a:prstGeom prst="rect">
            <a:avLst/>
          </a:prstGeom>
        </p:spPr>
      </p:pic>
      <p:sp>
        <p:nvSpPr>
          <p:cNvPr id="3" name="TextBox 2">
            <a:extLst>
              <a:ext uri="{FF2B5EF4-FFF2-40B4-BE49-F238E27FC236}">
                <a16:creationId xmlns:a16="http://schemas.microsoft.com/office/drawing/2014/main" id="{B813F9EB-81BD-2FA8-D9D2-5E3A0772B42A}"/>
              </a:ext>
            </a:extLst>
          </p:cNvPr>
          <p:cNvSpPr txBox="1"/>
          <p:nvPr/>
        </p:nvSpPr>
        <p:spPr>
          <a:xfrm flipH="1">
            <a:off x="5122606" y="5600270"/>
            <a:ext cx="5919020" cy="276999"/>
          </a:xfrm>
          <a:prstGeom prst="rect">
            <a:avLst/>
          </a:prstGeom>
          <a:noFill/>
        </p:spPr>
        <p:txBody>
          <a:bodyPr wrap="square" rtlCol="0">
            <a:spAutoFit/>
          </a:bodyPr>
          <a:lstStyle/>
          <a:p>
            <a:r>
              <a:rPr lang="en-US" sz="1200" dirty="0"/>
              <a:t>Fig.1 Inserting extended names</a:t>
            </a:r>
          </a:p>
        </p:txBody>
      </p:sp>
    </p:spTree>
    <p:extLst>
      <p:ext uri="{BB962C8B-B14F-4D97-AF65-F5344CB8AC3E}">
        <p14:creationId xmlns:p14="http://schemas.microsoft.com/office/powerpoint/2010/main" val="3676809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1CF2-D0C7-E284-5A6F-4CF05AEAEE30}"/>
              </a:ext>
            </a:extLst>
          </p:cNvPr>
          <p:cNvSpPr>
            <a:spLocks noGrp="1"/>
          </p:cNvSpPr>
          <p:nvPr>
            <p:ph type="title"/>
          </p:nvPr>
        </p:nvSpPr>
        <p:spPr>
          <a:xfrm>
            <a:off x="685801" y="297394"/>
            <a:ext cx="10131425" cy="940392"/>
          </a:xfrm>
        </p:spPr>
        <p:txBody>
          <a:bodyPr/>
          <a:lstStyle/>
          <a:p>
            <a:r>
              <a:rPr lang="en-US" dirty="0"/>
              <a:t>Data Preprocessing/Cleaning </a:t>
            </a:r>
          </a:p>
        </p:txBody>
      </p:sp>
      <p:sp>
        <p:nvSpPr>
          <p:cNvPr id="3" name="Content Placeholder 2">
            <a:extLst>
              <a:ext uri="{FF2B5EF4-FFF2-40B4-BE49-F238E27FC236}">
                <a16:creationId xmlns:a16="http://schemas.microsoft.com/office/drawing/2014/main" id="{60F76CA2-BE66-88DD-639A-3966748F6263}"/>
              </a:ext>
            </a:extLst>
          </p:cNvPr>
          <p:cNvSpPr>
            <a:spLocks noGrp="1"/>
          </p:cNvSpPr>
          <p:nvPr>
            <p:ph idx="1"/>
          </p:nvPr>
        </p:nvSpPr>
        <p:spPr>
          <a:xfrm>
            <a:off x="1284907" y="1357442"/>
            <a:ext cx="10131425" cy="1075267"/>
          </a:xfrm>
        </p:spPr>
        <p:txBody>
          <a:bodyPr>
            <a:normAutofit/>
          </a:bodyPr>
          <a:lstStyle/>
          <a:p>
            <a:pPr>
              <a:buFont typeface="Arial" panose="020B0604020202020204" pitchFamily="34" charset="0"/>
              <a:buChar char="•"/>
            </a:pPr>
            <a:r>
              <a:rPr lang="en-US" dirty="0">
                <a:latin typeface="+mj-lt"/>
              </a:rPr>
              <a:t>A</a:t>
            </a:r>
            <a:r>
              <a:rPr lang="en-US" sz="1800" dirty="0">
                <a:latin typeface="+mj-lt"/>
              </a:rPr>
              <a:t> </a:t>
            </a:r>
            <a:r>
              <a:rPr lang="en-US" sz="1800" b="0" i="0" dirty="0">
                <a:effectLst/>
                <a:latin typeface="+mj-lt"/>
              </a:rPr>
              <a:t>canceled flight will not be a delayed one either. Therefore, that column was dropped where the binary value is 1 which is considered as cancelled flight.</a:t>
            </a:r>
          </a:p>
          <a:p>
            <a:pPr marL="0" indent="0">
              <a:buNone/>
            </a:pPr>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280FC77F-D409-118D-EC3C-91E77EB99477}"/>
              </a:ext>
            </a:extLst>
          </p:cNvPr>
          <p:cNvPicPr>
            <a:picLocks noChangeAspect="1"/>
          </p:cNvPicPr>
          <p:nvPr/>
        </p:nvPicPr>
        <p:blipFill rotWithShape="1">
          <a:blip r:embed="rId2"/>
          <a:srcRect t="19412" b="41176"/>
          <a:stretch/>
        </p:blipFill>
        <p:spPr>
          <a:xfrm>
            <a:off x="1628078" y="3905802"/>
            <a:ext cx="7772400" cy="1914526"/>
          </a:xfrm>
          <a:prstGeom prst="rect">
            <a:avLst/>
          </a:prstGeom>
        </p:spPr>
      </p:pic>
      <p:pic>
        <p:nvPicPr>
          <p:cNvPr id="7" name="Picture 6" descr="Graphical user interface&#10;&#10;Description automatically generated with low confidence">
            <a:extLst>
              <a:ext uri="{FF2B5EF4-FFF2-40B4-BE49-F238E27FC236}">
                <a16:creationId xmlns:a16="http://schemas.microsoft.com/office/drawing/2014/main" id="{E1F53F88-ED84-0BD0-472D-8DD6C29C694B}"/>
              </a:ext>
            </a:extLst>
          </p:cNvPr>
          <p:cNvPicPr>
            <a:picLocks noChangeAspect="1"/>
          </p:cNvPicPr>
          <p:nvPr/>
        </p:nvPicPr>
        <p:blipFill rotWithShape="1">
          <a:blip r:embed="rId3"/>
          <a:srcRect t="12549" b="65316"/>
          <a:stretch/>
        </p:blipFill>
        <p:spPr>
          <a:xfrm>
            <a:off x="1628078" y="2320655"/>
            <a:ext cx="7772400" cy="1075267"/>
          </a:xfrm>
          <a:prstGeom prst="rect">
            <a:avLst/>
          </a:prstGeom>
        </p:spPr>
      </p:pic>
      <p:sp>
        <p:nvSpPr>
          <p:cNvPr id="8" name="TextBox 7">
            <a:extLst>
              <a:ext uri="{FF2B5EF4-FFF2-40B4-BE49-F238E27FC236}">
                <a16:creationId xmlns:a16="http://schemas.microsoft.com/office/drawing/2014/main" id="{EBB09AC1-08E3-2CC5-2AD8-967C1A8ECEFE}"/>
              </a:ext>
            </a:extLst>
          </p:cNvPr>
          <p:cNvSpPr txBox="1"/>
          <p:nvPr/>
        </p:nvSpPr>
        <p:spPr>
          <a:xfrm>
            <a:off x="3418120" y="3389972"/>
            <a:ext cx="6690732" cy="276999"/>
          </a:xfrm>
          <a:prstGeom prst="rect">
            <a:avLst/>
          </a:prstGeom>
          <a:noFill/>
        </p:spPr>
        <p:txBody>
          <a:bodyPr wrap="square" rtlCol="0">
            <a:spAutoFit/>
          </a:bodyPr>
          <a:lstStyle/>
          <a:p>
            <a:r>
              <a:rPr lang="en-US" sz="1200" dirty="0"/>
              <a:t>Fig 2. Assigning binary values to Cancelled and Non Cancelled flights.</a:t>
            </a:r>
          </a:p>
        </p:txBody>
      </p:sp>
      <p:sp>
        <p:nvSpPr>
          <p:cNvPr id="9" name="TextBox 8">
            <a:extLst>
              <a:ext uri="{FF2B5EF4-FFF2-40B4-BE49-F238E27FC236}">
                <a16:creationId xmlns:a16="http://schemas.microsoft.com/office/drawing/2014/main" id="{3B87E212-EC36-89A6-13FC-B9ADF7FE76BF}"/>
              </a:ext>
            </a:extLst>
          </p:cNvPr>
          <p:cNvSpPr txBox="1"/>
          <p:nvPr/>
        </p:nvSpPr>
        <p:spPr>
          <a:xfrm>
            <a:off x="3836020" y="5820328"/>
            <a:ext cx="5029200" cy="276999"/>
          </a:xfrm>
          <a:prstGeom prst="rect">
            <a:avLst/>
          </a:prstGeom>
          <a:noFill/>
        </p:spPr>
        <p:txBody>
          <a:bodyPr wrap="square" rtlCol="0">
            <a:spAutoFit/>
          </a:bodyPr>
          <a:lstStyle/>
          <a:p>
            <a:r>
              <a:rPr lang="en-US" sz="1200" dirty="0"/>
              <a:t>Fig 3. Dropping columns with Cancelled flights.</a:t>
            </a:r>
          </a:p>
        </p:txBody>
      </p:sp>
    </p:spTree>
    <p:extLst>
      <p:ext uri="{BB962C8B-B14F-4D97-AF65-F5344CB8AC3E}">
        <p14:creationId xmlns:p14="http://schemas.microsoft.com/office/powerpoint/2010/main" val="1373494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BF71-06FB-31F7-FED9-34C25DC2721F}"/>
              </a:ext>
            </a:extLst>
          </p:cNvPr>
          <p:cNvSpPr>
            <a:spLocks noGrp="1"/>
          </p:cNvSpPr>
          <p:nvPr>
            <p:ph type="title"/>
          </p:nvPr>
        </p:nvSpPr>
        <p:spPr/>
        <p:txBody>
          <a:bodyPr/>
          <a:lstStyle/>
          <a:p>
            <a:r>
              <a:rPr lang="en-US" dirty="0"/>
              <a:t>Data Preprocessing/Cleaning</a:t>
            </a:r>
          </a:p>
        </p:txBody>
      </p:sp>
      <p:sp>
        <p:nvSpPr>
          <p:cNvPr id="3" name="Content Placeholder 2">
            <a:extLst>
              <a:ext uri="{FF2B5EF4-FFF2-40B4-BE49-F238E27FC236}">
                <a16:creationId xmlns:a16="http://schemas.microsoft.com/office/drawing/2014/main" id="{C6A2B688-5345-0891-25CE-CAC942C79475}"/>
              </a:ext>
            </a:extLst>
          </p:cNvPr>
          <p:cNvSpPr>
            <a:spLocks noGrp="1"/>
          </p:cNvSpPr>
          <p:nvPr>
            <p:ph idx="1"/>
          </p:nvPr>
        </p:nvSpPr>
        <p:spPr>
          <a:xfrm>
            <a:off x="685800" y="1975193"/>
            <a:ext cx="10131425" cy="895826"/>
          </a:xfrm>
        </p:spPr>
        <p:txBody>
          <a:bodyPr/>
          <a:lstStyle/>
          <a:p>
            <a:r>
              <a:rPr lang="en-US" b="0" i="0" dirty="0">
                <a:effectLst/>
                <a:latin typeface="-apple-system"/>
              </a:rPr>
              <a:t>CANCELLATION_CODE column is dropped since its empty.</a:t>
            </a:r>
            <a:endParaRPr lang="en-US" dirty="0"/>
          </a:p>
        </p:txBody>
      </p:sp>
      <p:pic>
        <p:nvPicPr>
          <p:cNvPr id="5" name="Picture 4">
            <a:extLst>
              <a:ext uri="{FF2B5EF4-FFF2-40B4-BE49-F238E27FC236}">
                <a16:creationId xmlns:a16="http://schemas.microsoft.com/office/drawing/2014/main" id="{B9F4BD67-A3F3-4EAC-2462-E476F9C522B2}"/>
              </a:ext>
            </a:extLst>
          </p:cNvPr>
          <p:cNvPicPr>
            <a:picLocks noChangeAspect="1"/>
          </p:cNvPicPr>
          <p:nvPr/>
        </p:nvPicPr>
        <p:blipFill>
          <a:blip r:embed="rId2"/>
          <a:stretch>
            <a:fillRect/>
          </a:stretch>
        </p:blipFill>
        <p:spPr>
          <a:xfrm>
            <a:off x="3061496" y="2703871"/>
            <a:ext cx="6069007" cy="3327504"/>
          </a:xfrm>
          <a:prstGeom prst="rect">
            <a:avLst/>
          </a:prstGeom>
        </p:spPr>
      </p:pic>
      <p:pic>
        <p:nvPicPr>
          <p:cNvPr id="7" name="Picture 6">
            <a:extLst>
              <a:ext uri="{FF2B5EF4-FFF2-40B4-BE49-F238E27FC236}">
                <a16:creationId xmlns:a16="http://schemas.microsoft.com/office/drawing/2014/main" id="{B939E245-2D47-83CD-A148-4581F1AB4B7A}"/>
              </a:ext>
            </a:extLst>
          </p:cNvPr>
          <p:cNvPicPr>
            <a:picLocks noChangeAspect="1"/>
          </p:cNvPicPr>
          <p:nvPr/>
        </p:nvPicPr>
        <p:blipFill>
          <a:blip r:embed="rId3"/>
          <a:stretch>
            <a:fillRect/>
          </a:stretch>
        </p:blipFill>
        <p:spPr>
          <a:xfrm>
            <a:off x="3061497" y="6031375"/>
            <a:ext cx="6069006" cy="391108"/>
          </a:xfrm>
          <a:prstGeom prst="rect">
            <a:avLst/>
          </a:prstGeom>
        </p:spPr>
      </p:pic>
      <p:sp>
        <p:nvSpPr>
          <p:cNvPr id="4" name="TextBox 3">
            <a:extLst>
              <a:ext uri="{FF2B5EF4-FFF2-40B4-BE49-F238E27FC236}">
                <a16:creationId xmlns:a16="http://schemas.microsoft.com/office/drawing/2014/main" id="{6E197201-07A7-8DBF-430E-5B5E4B3BE186}"/>
              </a:ext>
            </a:extLst>
          </p:cNvPr>
          <p:cNvSpPr txBox="1"/>
          <p:nvPr/>
        </p:nvSpPr>
        <p:spPr>
          <a:xfrm>
            <a:off x="5093109" y="6422483"/>
            <a:ext cx="4532671" cy="276999"/>
          </a:xfrm>
          <a:prstGeom prst="rect">
            <a:avLst/>
          </a:prstGeom>
          <a:noFill/>
        </p:spPr>
        <p:txBody>
          <a:bodyPr wrap="square" rtlCol="0">
            <a:spAutoFit/>
          </a:bodyPr>
          <a:lstStyle/>
          <a:p>
            <a:r>
              <a:rPr lang="en-US" sz="1200" dirty="0"/>
              <a:t>Fig 4. Dropping cancellation code</a:t>
            </a:r>
          </a:p>
        </p:txBody>
      </p:sp>
    </p:spTree>
    <p:extLst>
      <p:ext uri="{BB962C8B-B14F-4D97-AF65-F5344CB8AC3E}">
        <p14:creationId xmlns:p14="http://schemas.microsoft.com/office/powerpoint/2010/main" val="4058285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69DDD-E20B-9569-6031-44F25038773E}"/>
              </a:ext>
            </a:extLst>
          </p:cNvPr>
          <p:cNvSpPr>
            <a:spLocks noGrp="1"/>
          </p:cNvSpPr>
          <p:nvPr>
            <p:ph type="title"/>
          </p:nvPr>
        </p:nvSpPr>
        <p:spPr>
          <a:xfrm>
            <a:off x="825909" y="808055"/>
            <a:ext cx="3979205" cy="1453363"/>
          </a:xfrm>
        </p:spPr>
        <p:txBody>
          <a:bodyPr>
            <a:normAutofit/>
          </a:bodyPr>
          <a:lstStyle/>
          <a:p>
            <a:pPr>
              <a:lnSpc>
                <a:spcPct val="90000"/>
              </a:lnSpc>
            </a:pPr>
            <a:r>
              <a:rPr lang="en-US" sz="2500"/>
              <a:t>Data Preprocessing/Cleaning</a:t>
            </a:r>
          </a:p>
        </p:txBody>
      </p:sp>
      <p:sp>
        <p:nvSpPr>
          <p:cNvPr id="3" name="Content Placeholder 2">
            <a:extLst>
              <a:ext uri="{FF2B5EF4-FFF2-40B4-BE49-F238E27FC236}">
                <a16:creationId xmlns:a16="http://schemas.microsoft.com/office/drawing/2014/main" id="{6C48BD11-A122-1537-E60C-FB5B9519B871}"/>
              </a:ext>
            </a:extLst>
          </p:cNvPr>
          <p:cNvSpPr>
            <a:spLocks noGrp="1"/>
          </p:cNvSpPr>
          <p:nvPr>
            <p:ph idx="1"/>
          </p:nvPr>
        </p:nvSpPr>
        <p:spPr>
          <a:xfrm>
            <a:off x="802178" y="2261420"/>
            <a:ext cx="4002936" cy="3637935"/>
          </a:xfrm>
        </p:spPr>
        <p:txBody>
          <a:bodyPr>
            <a:normAutofit/>
          </a:bodyPr>
          <a:lstStyle/>
          <a:p>
            <a:r>
              <a:rPr lang="en-US" dirty="0">
                <a:latin typeface="+mj-lt"/>
              </a:rPr>
              <a:t>Another set of features that were interesting but were not considered for the predictive modeling were the following four: TAXI_OUT, WHEELS_OFF, WHEELS_ON, TAXI_IN.</a:t>
            </a:r>
          </a:p>
          <a:p>
            <a:r>
              <a:rPr lang="en-US" dirty="0">
                <a:latin typeface="+mj-lt"/>
              </a:rPr>
              <a:t>The IATA Codes were not mentioned properly in the original data frame. In order to over come this we merged the original data frame with a new csv “</a:t>
            </a:r>
            <a:r>
              <a:rPr lang="en-US" dirty="0" err="1">
                <a:latin typeface="+mj-lt"/>
              </a:rPr>
              <a:t>airports.csv</a:t>
            </a:r>
            <a:r>
              <a:rPr lang="en-US" dirty="0">
                <a:latin typeface="+mj-lt"/>
              </a:rPr>
              <a:t>”. </a:t>
            </a:r>
          </a:p>
          <a:p>
            <a:endParaRPr lang="en-US" dirty="0">
              <a:latin typeface="+mj-lt"/>
            </a:endParaRPr>
          </a:p>
        </p:txBody>
      </p:sp>
      <p:pic>
        <p:nvPicPr>
          <p:cNvPr id="5" name="Picture 4" descr="Diagram&#10;&#10;Description automatically generated">
            <a:extLst>
              <a:ext uri="{FF2B5EF4-FFF2-40B4-BE49-F238E27FC236}">
                <a16:creationId xmlns:a16="http://schemas.microsoft.com/office/drawing/2014/main" id="{73369696-4F60-A7FC-5E44-4BC560BE6A6F}"/>
              </a:ext>
            </a:extLst>
          </p:cNvPr>
          <p:cNvPicPr>
            <a:picLocks noChangeAspect="1"/>
          </p:cNvPicPr>
          <p:nvPr/>
        </p:nvPicPr>
        <p:blipFill>
          <a:blip r:embed="rId3"/>
          <a:stretch>
            <a:fillRect/>
          </a:stretch>
        </p:blipFill>
        <p:spPr>
          <a:xfrm>
            <a:off x="5289752" y="2121146"/>
            <a:ext cx="6095593" cy="24534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CA7BC75C-284A-FFB5-22FF-2943C6E27F90}"/>
              </a:ext>
            </a:extLst>
          </p:cNvPr>
          <p:cNvSpPr txBox="1"/>
          <p:nvPr/>
        </p:nvSpPr>
        <p:spPr>
          <a:xfrm>
            <a:off x="5289752" y="4329275"/>
            <a:ext cx="6095593" cy="245347"/>
          </a:xfrm>
          <a:prstGeom prst="rect">
            <a:avLst/>
          </a:prstGeom>
          <a:solidFill>
            <a:srgbClr val="000000">
              <a:alpha val="50000"/>
            </a:srgbClr>
          </a:solidFill>
          <a:ln>
            <a:noFill/>
          </a:ln>
        </p:spPr>
        <p:txBody>
          <a:bodyPr wrap="square" rtlCol="0">
            <a:noAutofit/>
          </a:bodyPr>
          <a:lstStyle/>
          <a:p>
            <a:pPr algn="ctr">
              <a:spcAft>
                <a:spcPts val="600"/>
              </a:spcAft>
            </a:pPr>
            <a:r>
              <a:rPr lang="en-US" sz="1300" dirty="0">
                <a:solidFill>
                  <a:srgbClr val="FFFFFF"/>
                </a:solidFill>
              </a:rPr>
              <a:t>Fig 5. Explanation of features</a:t>
            </a:r>
          </a:p>
        </p:txBody>
      </p:sp>
    </p:spTree>
    <p:extLst>
      <p:ext uri="{BB962C8B-B14F-4D97-AF65-F5344CB8AC3E}">
        <p14:creationId xmlns:p14="http://schemas.microsoft.com/office/powerpoint/2010/main" val="41427293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6005</TotalTime>
  <Words>2846</Words>
  <Application>Microsoft Office PowerPoint</Application>
  <PresentationFormat>Widescreen</PresentationFormat>
  <Paragraphs>146</Paragraphs>
  <Slides>36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-apple-system</vt:lpstr>
      <vt:lpstr>Arial</vt:lpstr>
      <vt:lpstr>Calibri</vt:lpstr>
      <vt:lpstr>Calibri Light</vt:lpstr>
      <vt:lpstr>Celestial</vt:lpstr>
      <vt:lpstr>Flight Delay Prediction</vt:lpstr>
      <vt:lpstr>INTRODUCTION</vt:lpstr>
      <vt:lpstr>DATA GATHERING</vt:lpstr>
      <vt:lpstr>glossary of all the features/categories available</vt:lpstr>
      <vt:lpstr>Data Preprocessing/Cleaning</vt:lpstr>
      <vt:lpstr>Data Preprocessing/Cleaning</vt:lpstr>
      <vt:lpstr>Data Preprocessing/Cleaning </vt:lpstr>
      <vt:lpstr>Data Preprocessing/Cleaning</vt:lpstr>
      <vt:lpstr>Data Preprocessing/Cleaning</vt:lpstr>
      <vt:lpstr>Data Preprocessing/Cleaning </vt:lpstr>
      <vt:lpstr>Data Preprocessing/Cleaning</vt:lpstr>
      <vt:lpstr>Data Preprocessing/Cleaning</vt:lpstr>
      <vt:lpstr>Data Preprocessing/Cleaning</vt:lpstr>
      <vt:lpstr>Data Preprocessing/Cleaning</vt:lpstr>
      <vt:lpstr>Data Preprocessing/Cleaning</vt:lpstr>
      <vt:lpstr>PowerPoint Presentation</vt:lpstr>
      <vt:lpstr>PowerPoint Presentation</vt:lpstr>
      <vt:lpstr>PowerPoint Presentation</vt:lpstr>
      <vt:lpstr>PowerPoint Presentation</vt:lpstr>
      <vt:lpstr>PowerPoint Presentation</vt:lpstr>
      <vt:lpstr>PowerPoint Presentation</vt:lpstr>
      <vt:lpstr>TABLEAU DASHBOARD</vt:lpstr>
      <vt:lpstr>TABLEAU DASHBOARD</vt:lpstr>
      <vt:lpstr>Modelling with ADABOOST</vt:lpstr>
      <vt:lpstr>PowerPoint Presentation</vt:lpstr>
      <vt:lpstr>PowerPoint Presentation</vt:lpstr>
      <vt:lpstr>PowerPoint Presentation</vt:lpstr>
      <vt:lpstr>Modelling with XGBOOST</vt:lpstr>
      <vt:lpstr>PowerPoint Presentation</vt:lpstr>
      <vt:lpstr>Modelling with random forest  </vt:lpstr>
      <vt:lpstr>PowerPoint Presentation</vt:lpstr>
      <vt:lpstr>PowerPoint Presentation</vt:lpstr>
      <vt:lpstr>PowerPoint Presentation</vt:lpstr>
      <vt:lpstr>challenges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dc:creator>
  <cp:lastModifiedBy>sabhi</cp:lastModifiedBy>
  <cp:revision>19</cp:revision>
  <dcterms:created xsi:type="dcterms:W3CDTF">2023-04-17T00:53:32Z</dcterms:created>
  <dcterms:modified xsi:type="dcterms:W3CDTF">2023-04-28T16:35:19Z</dcterms:modified>
</cp:coreProperties>
</file>